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92"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nanendra Reddy" initials="" lastIdx="8" clrIdx="0"/>
  <p:cmAuthor id="1" name="Neetu Tyagi" initials="" lastIdx="13" clrIdx="1"/>
  <p:cmAuthor id="2" name="" initials="" lastIdx="8"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A46A"/>
    <a:srgbClr val="44546A"/>
    <a:srgbClr val="0EC07D"/>
    <a:srgbClr val="E20D2D"/>
    <a:srgbClr val="F89B2F"/>
    <a:srgbClr val="FABE7A"/>
    <a:srgbClr val="A9D46E"/>
    <a:srgbClr val="0B9963"/>
    <a:srgbClr val="454545"/>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345" autoAdjust="0"/>
  </p:normalViewPr>
  <p:slideViewPr>
    <p:cSldViewPr snapToGrid="0">
      <p:cViewPr varScale="1">
        <p:scale>
          <a:sx n="50" d="100"/>
          <a:sy n="50" d="100"/>
        </p:scale>
        <p:origin x="124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517447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ing.oreilly.com/library/view/continuous-delivery-reliable/9780321670250/footnotes.html#ch10-fn3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bf36801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bf36801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rPr>
              <a:t>Notes to the Facilitator:</a:t>
            </a:r>
            <a:endParaRPr sz="1200" b="1">
              <a:solidFill>
                <a:schemeClr val="dk1"/>
              </a:solidFill>
            </a:endParaRPr>
          </a:p>
          <a:p>
            <a:pPr marL="0" lvl="0" indent="0" algn="l" rtl="0">
              <a:spcBef>
                <a:spcPts val="0"/>
              </a:spcBef>
              <a:spcAft>
                <a:spcPts val="0"/>
              </a:spcAft>
              <a:buClr>
                <a:schemeClr val="dk1"/>
              </a:buClr>
              <a:buSzPts val="1100"/>
              <a:buFont typeface="Arial"/>
              <a:buNone/>
            </a:pPr>
            <a:r>
              <a:rPr lang="en-US" sz="1200">
                <a:solidFill>
                  <a:schemeClr val="dk1"/>
                </a:solidFill>
              </a:rPr>
              <a:t>Provide the brief overview about the module to the participants. </a:t>
            </a:r>
            <a:endParaRPr/>
          </a:p>
        </p:txBody>
      </p:sp>
    </p:spTree>
    <p:extLst>
      <p:ext uri="{BB962C8B-B14F-4D97-AF65-F5344CB8AC3E}">
        <p14:creationId xmlns:p14="http://schemas.microsoft.com/office/powerpoint/2010/main" val="2818466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releasing an application to production.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To release an application to production many stages are involved. Let us look in to the details:</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When </a:t>
            </a:r>
            <a:r>
              <a:rPr lang="en-US"/>
              <a:t>releasing</a:t>
            </a:r>
            <a:r>
              <a:rPr lang="en-US" sz="1100" b="0" i="0" u="none" strike="noStrike" cap="none">
                <a:solidFill>
                  <a:srgbClr val="000000"/>
                </a:solidFill>
                <a:latin typeface="Arial"/>
                <a:ea typeface="Arial"/>
                <a:cs typeface="Arial"/>
                <a:sym typeface="Arial"/>
              </a:rPr>
              <a:t> an application to production, the same process should be followed as for any other deployment like staging or UAT </a:t>
            </a:r>
            <a:r>
              <a:rPr lang="en-US"/>
              <a:t>environments</a:t>
            </a:r>
            <a:r>
              <a:rPr lang="en-US" sz="1100" b="0" i="0" u="none" strike="noStrike" cap="none">
                <a:solidFill>
                  <a:srgbClr val="000000"/>
                </a:solidFill>
                <a:latin typeface="Arial"/>
                <a:ea typeface="Arial"/>
                <a:cs typeface="Arial"/>
                <a:sym typeface="Arial"/>
              </a:rPr>
              <a:t>. Jus</a:t>
            </a:r>
            <a:r>
              <a:rPr lang="en-US"/>
              <a:t>t few details like IP address and port number can be different.</a:t>
            </a:r>
            <a:r>
              <a:rPr lang="en-US" sz="1100" b="0" i="0" u="none" strike="noStrike" cap="none">
                <a:solidFill>
                  <a:srgbClr val="000000"/>
                </a:solidFill>
                <a:latin typeface="Arial"/>
                <a:ea typeface="Arial"/>
                <a:cs typeface="Arial"/>
                <a:sym typeface="Arial"/>
              </a:rPr>
              <a:t> Trigger the automated deployment system to deploy the application to target environment </a:t>
            </a:r>
            <a:r>
              <a:rPr lang="en-US"/>
              <a:t>without</a:t>
            </a:r>
            <a:r>
              <a:rPr lang="en-US" sz="1100" b="0" i="0" u="none" strike="noStrike" cap="none">
                <a:solidFill>
                  <a:srgbClr val="000000"/>
                </a:solidFill>
                <a:latin typeface="Arial"/>
                <a:ea typeface="Arial"/>
                <a:cs typeface="Arial"/>
                <a:sym typeface="Arial"/>
              </a:rPr>
              <a:t> manual intervention. The same process should be used for all subsequent deployments and releases.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 main difference between deploying and releasing is the ability to roll back, and we deal with this problem at length in </a:t>
            </a:r>
            <a:r>
              <a:rPr lang="en-US"/>
              <a:t>coming slides</a:t>
            </a:r>
            <a:r>
              <a:rPr lang="en-US" sz="1100" b="0" i="0" u="none" strike="noStrike" cap="none">
                <a:solidFill>
                  <a:srgbClr val="000000"/>
                </a:solidFill>
                <a:latin typeface="Arial"/>
                <a:ea typeface="Arial"/>
                <a:cs typeface="Arial"/>
                <a:sym typeface="Arial"/>
              </a:rPr>
              <a:t>. We also introduce two extremely powerful techniques that can be used to perform zero-downtime releases and rollbacks on even the largest of production systems: blue-green deployments and canary releasing.</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All of these processes</a:t>
            </a:r>
            <a:r>
              <a:rPr lang="en-US"/>
              <a:t>-</a:t>
            </a:r>
            <a:r>
              <a:rPr lang="en-US" sz="1100" b="0" i="0" u="none" strike="noStrike" cap="none">
                <a:solidFill>
                  <a:srgbClr val="000000"/>
                </a:solidFill>
                <a:latin typeface="Arial"/>
                <a:ea typeface="Arial"/>
                <a:cs typeface="Arial"/>
                <a:sym typeface="Arial"/>
              </a:rPr>
              <a:t>deploying to testing and production environments and rolling back</a:t>
            </a:r>
            <a:r>
              <a:rPr lang="en-US"/>
              <a:t>-</a:t>
            </a:r>
            <a:r>
              <a:rPr lang="en-US" sz="1100" b="0" i="0" u="none" strike="noStrike" cap="none">
                <a:solidFill>
                  <a:srgbClr val="000000"/>
                </a:solidFill>
                <a:latin typeface="Arial"/>
                <a:ea typeface="Arial"/>
                <a:cs typeface="Arial"/>
                <a:sym typeface="Arial"/>
              </a:rPr>
              <a:t>need to form part of your deployment pipeline implementation.</a:t>
            </a:r>
            <a:endParaRPr/>
          </a:p>
        </p:txBody>
      </p:sp>
    </p:spTree>
    <p:extLst>
      <p:ext uri="{BB962C8B-B14F-4D97-AF65-F5344CB8AC3E}">
        <p14:creationId xmlns:p14="http://schemas.microsoft.com/office/powerpoint/2010/main" val="2811937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a8aa3ab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5a8aa3ab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releasing an application to production.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The most important part of releasing an application to production is:</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Creating a release strategy</a:t>
            </a:r>
            <a:endParaRPr/>
          </a:p>
          <a:p>
            <a:pPr marL="457200" lvl="0" indent="-298450" algn="l" rtl="0">
              <a:lnSpc>
                <a:spcPct val="100000"/>
              </a:lnSpc>
              <a:spcBef>
                <a:spcPts val="0"/>
              </a:spcBef>
              <a:spcAft>
                <a:spcPts val="0"/>
              </a:spcAft>
              <a:buSzPts val="1100"/>
              <a:buChar char="●"/>
            </a:pPr>
            <a:r>
              <a:rPr lang="en-US"/>
              <a:t>Having a release plan</a:t>
            </a:r>
            <a:endParaRPr/>
          </a:p>
          <a:p>
            <a:pPr marL="457200" lvl="0" indent="-298450" algn="l" rtl="0">
              <a:lnSpc>
                <a:spcPct val="100000"/>
              </a:lnSpc>
              <a:spcBef>
                <a:spcPts val="0"/>
              </a:spcBef>
              <a:spcAft>
                <a:spcPts val="0"/>
              </a:spcAft>
              <a:buSzPts val="1100"/>
              <a:buChar char="●"/>
            </a:pPr>
            <a:r>
              <a:rPr lang="en-US"/>
              <a:t>Releasing products</a:t>
            </a: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SzPts val="1100"/>
              <a:buNone/>
            </a:pPr>
            <a:r>
              <a:rPr lang="en-US" b="1"/>
              <a:t>Creating a release strategy:</a:t>
            </a:r>
            <a:endParaRPr b="1"/>
          </a:p>
          <a:p>
            <a:pPr marL="457200" lvl="0" indent="0" algn="l" rtl="0">
              <a:lnSpc>
                <a:spcPct val="100000"/>
              </a:lnSpc>
              <a:spcBef>
                <a:spcPts val="0"/>
              </a:spcBef>
              <a:spcAft>
                <a:spcPts val="0"/>
              </a:spcAft>
              <a:buNone/>
            </a:pP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 main difference between deploying and releasing is the ability to roll back, and we deal with this problem at length in </a:t>
            </a:r>
            <a:r>
              <a:rPr lang="en-US"/>
              <a:t>coming slides</a:t>
            </a:r>
            <a:r>
              <a:rPr lang="en-US" sz="1100" b="0" i="0" u="none" strike="noStrike" cap="none">
                <a:solidFill>
                  <a:srgbClr val="000000"/>
                </a:solidFill>
                <a:latin typeface="Arial"/>
                <a:ea typeface="Arial"/>
                <a:cs typeface="Arial"/>
                <a:sym typeface="Arial"/>
              </a:rPr>
              <a:t>. </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All of these processes—deploying to testing and production environments and rolling back—need to form part of your deployment pipeline implementation.</a:t>
            </a: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b="1"/>
              <a:t>Having a release plan:</a:t>
            </a:r>
            <a:endParaRPr b="1"/>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r>
              <a:rPr lang="en-US"/>
              <a:t>To create a successful product release plan, follow below basic steps: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Step 1: Define your vision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Step 2: Rank the product backlog</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Step 3: Hold a release planning meeting</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Step 4: Finalize and share product release calendar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b="1"/>
              <a:t>Releasing products:</a:t>
            </a:r>
            <a:endParaRPr b="1"/>
          </a:p>
          <a:p>
            <a:pPr marL="0" lvl="0" indent="0" algn="l" rtl="0">
              <a:lnSpc>
                <a:spcPct val="100000"/>
              </a:lnSpc>
              <a:spcBef>
                <a:spcPts val="0"/>
              </a:spcBef>
              <a:spcAft>
                <a:spcPts val="0"/>
              </a:spcAft>
              <a:buNone/>
            </a:pPr>
            <a:endParaRPr b="1"/>
          </a:p>
          <a:p>
            <a:pPr marL="0" lvl="0" indent="0" algn="l" rtl="0">
              <a:lnSpc>
                <a:spcPct val="100000"/>
              </a:lnSpc>
              <a:spcBef>
                <a:spcPts val="0"/>
              </a:spcBef>
              <a:spcAft>
                <a:spcPts val="0"/>
              </a:spcAft>
              <a:buNone/>
            </a:pPr>
            <a:r>
              <a:rPr lang="en-US"/>
              <a:t>The steps required to release the application for the first time: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 The steps required to backup and restore the application’s state</a:t>
            </a:r>
            <a:endParaRPr/>
          </a:p>
          <a:p>
            <a:pPr marL="0" lvl="0" indent="0" algn="l" rtl="0">
              <a:lnSpc>
                <a:spcPct val="100000"/>
              </a:lnSpc>
              <a:spcBef>
                <a:spcPts val="0"/>
              </a:spcBef>
              <a:spcAft>
                <a:spcPts val="0"/>
              </a:spcAft>
              <a:buClr>
                <a:schemeClr val="dk1"/>
              </a:buClr>
              <a:buSzPts val="1100"/>
              <a:buFont typeface="Arial"/>
              <a:buNone/>
            </a:pPr>
            <a:r>
              <a:rPr lang="en-US"/>
              <a:t>• The steps required to upgrade the application without destroying the application’s state</a:t>
            </a:r>
            <a:endParaRPr/>
          </a:p>
          <a:p>
            <a:pPr marL="0" lvl="0" indent="0" algn="l" rtl="0">
              <a:lnSpc>
                <a:spcPct val="100000"/>
              </a:lnSpc>
              <a:spcBef>
                <a:spcPts val="0"/>
              </a:spcBef>
              <a:spcAft>
                <a:spcPts val="0"/>
              </a:spcAft>
              <a:buClr>
                <a:schemeClr val="dk1"/>
              </a:buClr>
              <a:buSzPts val="1100"/>
              <a:buFont typeface="Arial"/>
              <a:buNone/>
            </a:pPr>
            <a:r>
              <a:rPr lang="en-US"/>
              <a:t>• The steps to restart or redeploy the application if it fails</a:t>
            </a:r>
            <a:endParaRPr/>
          </a:p>
          <a:p>
            <a:pPr marL="0" lvl="0" indent="0" algn="l" rtl="0">
              <a:lnSpc>
                <a:spcPct val="100000"/>
              </a:lnSpc>
              <a:spcBef>
                <a:spcPts val="0"/>
              </a:spcBef>
              <a:spcAft>
                <a:spcPts val="0"/>
              </a:spcAft>
              <a:buClr>
                <a:schemeClr val="dk1"/>
              </a:buClr>
              <a:buSzPts val="1100"/>
              <a:buFont typeface="Arial"/>
              <a:buNone/>
            </a:pPr>
            <a:r>
              <a:rPr lang="en-US"/>
              <a:t>• The methods of monitoring the application</a:t>
            </a: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spcBef>
                <a:spcPts val="0"/>
              </a:spcBef>
              <a:spcAft>
                <a:spcPts val="0"/>
              </a:spcAft>
              <a:buNone/>
            </a:pPr>
            <a:r>
              <a:rPr lang="en-US">
                <a:solidFill>
                  <a:schemeClr val="dk1"/>
                </a:solidFill>
              </a:rPr>
              <a:t>Lets understand about Zero down time releases, rollback deployments and discuss two extremely powerful techniques that can be used to perform zero-downtime releases and rollbacks on even the largest of production systems: blue-green deployments and canary releasing. We will discuss about these techniques and how emergency fixes are delivered in coming slides.</a:t>
            </a:r>
            <a:endParaRPr>
              <a:solidFill>
                <a:schemeClr val="dk1"/>
              </a:solidFill>
            </a:endParaRPr>
          </a:p>
          <a:p>
            <a:pPr marL="0" lvl="0" indent="0" algn="l" rtl="0">
              <a:lnSpc>
                <a:spcPct val="100000"/>
              </a:lnSpc>
              <a:spcBef>
                <a:spcPts val="0"/>
              </a:spcBef>
              <a:spcAft>
                <a:spcPts val="0"/>
              </a:spcAft>
              <a:buNone/>
            </a:pPr>
            <a:endParaRPr b="1"/>
          </a:p>
        </p:txBody>
      </p:sp>
    </p:spTree>
    <p:extLst>
      <p:ext uri="{BB962C8B-B14F-4D97-AF65-F5344CB8AC3E}">
        <p14:creationId xmlns:p14="http://schemas.microsoft.com/office/powerpoint/2010/main" val="890797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Zero downtime releases.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A zero-downtime release, also known as hot deployment, is one in which the actual process of switching users from one release to another happens nearly instantaneously. Crucially, it must also be possible to back users out to the previous version nearly instantaneously too, if something goes wrong.</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 key to zero-downtime releases is decoupling the various parts of the release process so they can happen independently as far as possible. In particular, it should be possible to put in place new versions of shared resources your applications depend on, such as databases, services, and static resources, before you upgrade your applications.</a:t>
            </a:r>
            <a:endParaRPr/>
          </a:p>
          <a:p>
            <a:pPr marL="45720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1805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rolling back deployments.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It is essential to be able to </a:t>
            </a:r>
            <a:r>
              <a:rPr lang="en-US"/>
              <a:t>rollback</a:t>
            </a:r>
            <a:r>
              <a:rPr lang="en-US" sz="1100" b="0" i="0" u="none" strike="noStrike" cap="none">
                <a:solidFill>
                  <a:srgbClr val="000000"/>
                </a:solidFill>
                <a:latin typeface="Arial"/>
                <a:ea typeface="Arial"/>
                <a:cs typeface="Arial"/>
                <a:sym typeface="Arial"/>
              </a:rPr>
              <a:t> a deployment in case it goes wrong. Debugging problems in a running production environment is almost certain to result in late nights, mistakes with unfortunate consequences, and angry users. You need to have a way to restore service to your users when things go wrong, so you can debug the failure in the comfort of normal working hours. There are several methods of performing a rollback that we will discuss here. The more advanced techniques</a:t>
            </a:r>
            <a:r>
              <a:rPr lang="en-US"/>
              <a:t>-</a:t>
            </a:r>
            <a:r>
              <a:rPr lang="en-US" sz="1100" b="0" i="0" u="none" strike="noStrike" cap="none">
                <a:solidFill>
                  <a:srgbClr val="000000"/>
                </a:solidFill>
                <a:latin typeface="Arial"/>
                <a:ea typeface="Arial"/>
                <a:cs typeface="Arial"/>
                <a:sym typeface="Arial"/>
              </a:rPr>
              <a:t>blue-green deployments and canary releasing</a:t>
            </a:r>
            <a:r>
              <a:rPr lang="en-US"/>
              <a:t>-</a:t>
            </a:r>
            <a:r>
              <a:rPr lang="en-US" sz="1100" b="0" i="0" u="none" strike="noStrike" cap="none">
                <a:solidFill>
                  <a:srgbClr val="000000"/>
                </a:solidFill>
                <a:latin typeface="Arial"/>
                <a:ea typeface="Arial"/>
                <a:cs typeface="Arial"/>
                <a:sym typeface="Arial"/>
              </a:rPr>
              <a:t>can also be used to perform zero-downtime releases and rollbacks.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Before we start, there are two important constraints. The first is your data. If your release process makes changes to your data, it can be hard to roll back. Another constraint is the other systems you integrate with. With releases involving more than one system (known as orchestrated releases), the rollback process becomes more complex too.</a:t>
            </a:r>
            <a:endParaRPr/>
          </a:p>
          <a:p>
            <a:pPr marL="45720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52818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a:t>Give the participants a brief about Blue-Green Deployments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b="1" dirty="0"/>
              <a:t>Notes to the Participants:</a:t>
            </a:r>
            <a:endParaRPr b="1" dirty="0"/>
          </a:p>
          <a:p>
            <a:pPr marL="0" lvl="0" indent="0" algn="l" rtl="0">
              <a:lnSpc>
                <a:spcPct val="100000"/>
              </a:lnSpc>
              <a:spcBef>
                <a:spcPts val="0"/>
              </a:spcBef>
              <a:spcAft>
                <a:spcPts val="0"/>
              </a:spcAft>
              <a:buSzPts val="1100"/>
              <a:buNone/>
            </a:pPr>
            <a:endParaRPr b="1" dirty="0"/>
          </a:p>
          <a:p>
            <a:pPr marL="457200" lvl="0" indent="-298450" algn="l" rtl="0">
              <a:lnSpc>
                <a:spcPct val="100000"/>
              </a:lnSpc>
              <a:spcBef>
                <a:spcPts val="0"/>
              </a:spcBef>
              <a:spcAft>
                <a:spcPts val="0"/>
              </a:spcAft>
              <a:buSzPts val="1100"/>
              <a:buChar char="●"/>
            </a:pPr>
            <a:r>
              <a:rPr lang="en-US" dirty="0"/>
              <a:t>Blue-Green is one of the most powerful release management techniques available. The concept is to keep the production environment in two identical versions, which is called as call blue and green deployment model.</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In the figure above, system users are routed to the green environment, which is the production that is currently being designated. We want a new version of the application to be released. It is deployed in the blue environment, allowing the application to start up. This in no way affects the green environment operation.</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To check that it works properly, we can run smoke tests against the blue environment. Moving to the newer version when everything is ready is as simple as changing the configuration of the router to point to the blue environment rather than the green environment. Therefore, the blue environment becomes production. It is typically possible to switch to a new version in much less than a second.</a:t>
            </a:r>
            <a:endParaRPr dirty="0"/>
          </a:p>
          <a:p>
            <a:pPr marL="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Clr>
                <a:schemeClr val="dk1"/>
              </a:buClr>
              <a:buSzPts val="1100"/>
              <a:buChar char="●"/>
            </a:pPr>
            <a:r>
              <a:rPr lang="en-US" dirty="0">
                <a:solidFill>
                  <a:schemeClr val="dk1"/>
                </a:solidFill>
                <a:highlight>
                  <a:srgbClr val="FFFFFF"/>
                </a:highlight>
              </a:rPr>
              <a:t>We simply switch the router back to the green environment if something goes wrong. We can then debug on the blue environment what went wrong.</a:t>
            </a:r>
            <a:endParaRPr dirty="0"/>
          </a:p>
          <a:p>
            <a:pPr marL="457200" lvl="0" indent="0" algn="l" rtl="0">
              <a:lnSpc>
                <a:spcPct val="100000"/>
              </a:lnSpc>
              <a:spcBef>
                <a:spcPts val="0"/>
              </a:spcBef>
              <a:spcAft>
                <a:spcPts val="0"/>
              </a:spcAft>
              <a:buNone/>
            </a:pPr>
            <a:endParaRPr dirty="0"/>
          </a:p>
          <a:p>
            <a:pPr marL="457200" lvl="0" indent="0" algn="l" rtl="0">
              <a:lnSpc>
                <a:spcPct val="100000"/>
              </a:lnSpc>
              <a:spcBef>
                <a:spcPts val="0"/>
              </a:spcBef>
              <a:spcAft>
                <a:spcPts val="0"/>
              </a:spcAft>
              <a:buNone/>
            </a:pPr>
            <a:endParaRPr dirty="0"/>
          </a:p>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37681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Canary releasing.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457200" lvl="0" indent="-298450" algn="l" rtl="0">
              <a:lnSpc>
                <a:spcPct val="100000"/>
              </a:lnSpc>
              <a:spcBef>
                <a:spcPts val="0"/>
              </a:spcBef>
              <a:spcAft>
                <a:spcPts val="0"/>
              </a:spcAft>
              <a:buSzPts val="1100"/>
              <a:buChar char="●"/>
            </a:pPr>
            <a:r>
              <a:rPr lang="en-US"/>
              <a:t>Canary releasing, as shown in the figure above, involves rolling out a new version of an application for quick feedback to a subset of production servers. This quickly uncovers any problems with the new version without affecting the majority of users like a canary in a coal mine. Canary release is the best way to reduce the risk of a new version being released.</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Like blue-green deployments, you need to initially deploy the new version of the application to a set of servers where no users are routed to. You can then do smoke tests and, if desired, capacity tests, on the new version. Finally, you can start to route selected users to the new version of the application. Some companies select “power users” to hit the new version of the application first. You can even have multiple versions of your application in production at the same time, routing different groups of users to different versions as required.</a:t>
            </a:r>
            <a:endParaRPr/>
          </a:p>
          <a:p>
            <a:pPr marL="0" lvl="0" indent="0" algn="l" rtl="0">
              <a:lnSpc>
                <a:spcPct val="100000"/>
              </a:lnSpc>
              <a:spcBef>
                <a:spcPts val="0"/>
              </a:spcBef>
              <a:spcAft>
                <a:spcPts val="0"/>
              </a:spcAft>
              <a:buNone/>
            </a:pP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Canary releasing is not for everyone, though. It is harder to use it where the users have your software installed on their own computers. There is a solution to this problem (one used in grid computing)—enable your client software or desktop application to automatically update itself to a known-good version hosted by your servers.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Canary releasing imposes further constraints on database upgrades (which also apply to other shared resources, such as shared session caches or external services): Any shared resource needs to work with all versions of the application you want to have in production. The alternative approach is to use a shared-nothing architecture where each node is truly independent of other nodes, with no shared database or services,</a:t>
            </a:r>
            <a:r>
              <a:rPr lang="en-US" sz="1100" b="0" i="0" u="sng" strike="noStrike" cap="none" baseline="30000">
                <a:solidFill>
                  <a:schemeClr val="hlink"/>
                </a:solidFill>
                <a:latin typeface="Arial"/>
                <a:ea typeface="Arial"/>
                <a:cs typeface="Arial"/>
                <a:sym typeface="Arial"/>
                <a:hlinkClick r:id="rId3"/>
              </a:rPr>
              <a:t>3</a:t>
            </a:r>
            <a:r>
              <a:rPr lang="en-US" sz="1100" b="0" i="0" u="none" strike="noStrike" cap="none">
                <a:solidFill>
                  <a:srgbClr val="000000"/>
                </a:solidFill>
                <a:latin typeface="Arial"/>
                <a:ea typeface="Arial"/>
                <a:cs typeface="Arial"/>
                <a:sym typeface="Arial"/>
              </a:rPr>
              <a:t> or some hybrid of the two approaches.</a:t>
            </a:r>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04973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Emergency bug fixes.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In every system, there comes a moment when a critical defect is discovered and has to be fixed as soon as possible. In this situation, the most important thing to bear in mind is: Do not, under any circumstances, subvert your process. Emergency fixes should go through the same build, deploy, test, and release process as any other change. Why do we say this? Because we have seen so many occasions where fixes were made by logging directly into production environments and making uncontrolled changes.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This has two unfortunate consequences. The first is that the change is not tested properly, which can lead to regressions and patches that do not fix the problem and may even exacerbate it. Secondly, the change is often not recorded (and even if it is, the second and third changes made to fix the problems you introduced with the first change do not get recorded). Because of this the environment ends up in an unknown state that makes it impossible to reproduce, and breaks further deployments in unmanageable ways.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 moral of the story is: Run every emergency fix through your standard deployment pipeline. This is just one more reason to keep your cycle time low.</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Sometimes it is not actually worth fixing a defect through an emergency fix. You should always consider how many people the defect affects, how often it occurs, and how severe the defect is in terms of its impact on users. If the defect affects few people, occurs infrequently, and has a low impact, it may not make sense to fix it immediately if the risks associated with deploying a new version are relatively high. Of course this is a great argument for reducing the risks associated with deployment through effective configuration management and an automated deployment process.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One alternative to making an emergency fix is to roll back to the previous known good version, as described earlier.</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Here are some considerations to take into account when dealing with a defect in production:</a:t>
            </a:r>
            <a:endParaRPr/>
          </a:p>
          <a:p>
            <a:pPr marL="914400" lvl="1"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Never do them at late night, and always pair with somebody else.</a:t>
            </a:r>
            <a:endParaRPr/>
          </a:p>
          <a:p>
            <a:pPr marL="914400" lvl="1"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Make sure the emergency fix process is tested.</a:t>
            </a:r>
            <a:endParaRPr sz="1100" b="0" i="0" u="none" strike="noStrike" cap="none">
              <a:solidFill>
                <a:srgbClr val="000000"/>
              </a:solidFill>
              <a:latin typeface="Arial"/>
              <a:ea typeface="Arial"/>
              <a:cs typeface="Arial"/>
              <a:sym typeface="Arial"/>
            </a:endParaRPr>
          </a:p>
          <a:p>
            <a:pPr marL="914400" lvl="1"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Make sure the emergency fix is tested using your staging environment.</a:t>
            </a:r>
            <a:endParaRPr/>
          </a:p>
          <a:p>
            <a:pPr marL="914400" lvl="1"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Sometimes it’s better to roll back to the previous version than to deploy a fix. Do some analysis to find out what is the best solution. </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475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1. B. </a:t>
            </a:r>
            <a:r>
              <a:rPr lang="en-US" dirty="0"/>
              <a:t>Blue/Green deployments</a:t>
            </a:r>
            <a:endParaRPr dirty="0"/>
          </a:p>
        </p:txBody>
      </p:sp>
    </p:spTree>
    <p:extLst>
      <p:ext uri="{BB962C8B-B14F-4D97-AF65-F5344CB8AC3E}">
        <p14:creationId xmlns:p14="http://schemas.microsoft.com/office/powerpoint/2010/main" val="488616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2.</a:t>
            </a:r>
            <a:r>
              <a:rPr lang="en-US" baseline="0" dirty="0" smtClean="0"/>
              <a:t> </a:t>
            </a:r>
            <a:r>
              <a:rPr lang="en-US" dirty="0" smtClean="0"/>
              <a:t>A. </a:t>
            </a:r>
            <a:r>
              <a:rPr lang="en-US" dirty="0"/>
              <a:t>True</a:t>
            </a:r>
            <a:endParaRPr dirty="0"/>
          </a:p>
        </p:txBody>
      </p:sp>
    </p:spTree>
    <p:extLst>
      <p:ext uri="{BB962C8B-B14F-4D97-AF65-F5344CB8AC3E}">
        <p14:creationId xmlns:p14="http://schemas.microsoft.com/office/powerpoint/2010/main" val="6250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3. B.</a:t>
            </a:r>
            <a:r>
              <a:rPr lang="en-US" baseline="0" dirty="0" smtClean="0"/>
              <a:t> False </a:t>
            </a: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62850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solidFill>
                  <a:schemeClr val="dk1"/>
                </a:solidFill>
              </a:rPr>
              <a:t>Notes to the Facilitator:</a:t>
            </a:r>
            <a:endParaRPr sz="1200" b="1"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Explain the module objectives to the participants. </a:t>
            </a:r>
            <a:endParaRPr sz="1200" dirty="0">
              <a:solidFill>
                <a:schemeClr val="dk1"/>
              </a:solidFill>
            </a:endParaRPr>
          </a:p>
          <a:p>
            <a:pPr marL="0" lvl="0" indent="0" algn="l" rtl="0">
              <a:lnSpc>
                <a:spcPct val="115000"/>
              </a:lnSpc>
              <a:spcBef>
                <a:spcPts val="1600"/>
              </a:spcBef>
              <a:spcAft>
                <a:spcPts val="0"/>
              </a:spcAft>
              <a:buClr>
                <a:schemeClr val="dk1"/>
              </a:buClr>
              <a:buSzPts val="1100"/>
              <a:buFont typeface="Arial"/>
              <a:buNone/>
            </a:pPr>
            <a:endParaRPr lang="en-US" sz="1200" b="1" dirty="0" smtClean="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US" sz="1200" b="1" dirty="0" smtClean="0">
                <a:solidFill>
                  <a:schemeClr val="dk1"/>
                </a:solidFill>
              </a:rPr>
              <a:t>Notes </a:t>
            </a:r>
            <a:r>
              <a:rPr lang="en-US" sz="1200" b="1" dirty="0">
                <a:solidFill>
                  <a:schemeClr val="dk1"/>
                </a:solidFill>
              </a:rPr>
              <a:t>to the Participants:</a:t>
            </a:r>
            <a:endParaRPr sz="12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rPr>
              <a:t>You will be informed about the module objectives.</a:t>
            </a:r>
            <a:endParaRPr sz="1200" dirty="0">
              <a:solidFill>
                <a:schemeClr val="dk1"/>
              </a:solidFill>
            </a:endParaRPr>
          </a:p>
          <a:p>
            <a:pPr marL="0" lvl="0" indent="0" algn="l" rtl="0">
              <a:lnSpc>
                <a:spcPct val="115000"/>
              </a:lnSpc>
              <a:spcBef>
                <a:spcPts val="0"/>
              </a:spcBef>
              <a:spcAft>
                <a:spcPts val="0"/>
              </a:spcAft>
              <a:buSzPts val="1100"/>
              <a:buNone/>
            </a:pPr>
            <a:r>
              <a:rPr lang="en-US" sz="1200" dirty="0">
                <a:solidFill>
                  <a:schemeClr val="dk1"/>
                </a:solidFill>
              </a:rPr>
              <a:t>At the end of this module, you will be able to:</a:t>
            </a:r>
            <a:endParaRPr sz="1200" dirty="0">
              <a:solidFill>
                <a:schemeClr val="dk1"/>
              </a:solidFill>
            </a:endParaRPr>
          </a:p>
          <a:p>
            <a:pPr marL="457200" lvl="0" indent="-298450" algn="l" rtl="0">
              <a:lnSpc>
                <a:spcPct val="115000"/>
              </a:lnSpc>
              <a:spcBef>
                <a:spcPts val="0"/>
              </a:spcBef>
              <a:spcAft>
                <a:spcPts val="0"/>
              </a:spcAft>
              <a:buSzPts val="1100"/>
              <a:buChar char="●"/>
            </a:pPr>
            <a:r>
              <a:rPr lang="en-US" dirty="0"/>
              <a:t>Explain how to release an application to production</a:t>
            </a:r>
            <a:endParaRPr dirty="0"/>
          </a:p>
          <a:p>
            <a:pPr marL="457200" lvl="0" indent="-298450" algn="l" rtl="0">
              <a:lnSpc>
                <a:spcPct val="115000"/>
              </a:lnSpc>
              <a:spcBef>
                <a:spcPts val="0"/>
              </a:spcBef>
              <a:spcAft>
                <a:spcPts val="0"/>
              </a:spcAft>
              <a:buSzPts val="1100"/>
              <a:buChar char="●"/>
            </a:pPr>
            <a:r>
              <a:rPr lang="en-US" dirty="0"/>
              <a:t>Understand CD engineering practices</a:t>
            </a:r>
            <a:endParaRPr dirty="0"/>
          </a:p>
          <a:p>
            <a:pPr marL="457200" lvl="0" indent="-298450" algn="l" rtl="0">
              <a:lnSpc>
                <a:spcPct val="115000"/>
              </a:lnSpc>
              <a:spcBef>
                <a:spcPts val="0"/>
              </a:spcBef>
              <a:spcAft>
                <a:spcPts val="0"/>
              </a:spcAft>
              <a:buSzPts val="1100"/>
              <a:buChar char="●"/>
            </a:pPr>
            <a:r>
              <a:rPr lang="en-US" dirty="0"/>
              <a:t>Describe Continuous Development and Integration </a:t>
            </a:r>
            <a:endParaRPr dirty="0"/>
          </a:p>
          <a:p>
            <a:pPr marL="457200" lvl="0" indent="-298450" algn="l" rtl="0">
              <a:lnSpc>
                <a:spcPct val="115000"/>
              </a:lnSpc>
              <a:spcBef>
                <a:spcPts val="0"/>
              </a:spcBef>
              <a:spcAft>
                <a:spcPts val="0"/>
              </a:spcAft>
              <a:buSzPts val="1100"/>
              <a:buChar char="●"/>
            </a:pPr>
            <a:r>
              <a:rPr lang="en-US" dirty="0"/>
              <a:t>Explain what is continuous testing and promotion of builds</a:t>
            </a:r>
            <a:endParaRPr dirty="0"/>
          </a:p>
          <a:p>
            <a:pPr marL="457200" lvl="0" indent="-298450" algn="l" rtl="0">
              <a:lnSpc>
                <a:spcPct val="115000"/>
              </a:lnSpc>
              <a:spcBef>
                <a:spcPts val="0"/>
              </a:spcBef>
              <a:spcAft>
                <a:spcPts val="0"/>
              </a:spcAft>
              <a:buSzPts val="1100"/>
              <a:buChar char="●"/>
            </a:pPr>
            <a:r>
              <a:rPr lang="en-US" dirty="0"/>
              <a:t>Understand Continuous Deployment to successive environments before production </a:t>
            </a:r>
            <a:endParaRPr dirty="0"/>
          </a:p>
          <a:p>
            <a:pPr marL="457200" lvl="0" indent="-298450" algn="l" rtl="0">
              <a:lnSpc>
                <a:spcPct val="115000"/>
              </a:lnSpc>
              <a:spcBef>
                <a:spcPts val="0"/>
              </a:spcBef>
              <a:spcAft>
                <a:spcPts val="0"/>
              </a:spcAft>
              <a:buSzPts val="1100"/>
              <a:buChar char="●"/>
            </a:pPr>
            <a:r>
              <a:rPr lang="en-US" dirty="0"/>
              <a:t>Explain continuous monitoring for the delivery pipeline</a:t>
            </a:r>
            <a:endParaRPr dirty="0"/>
          </a:p>
          <a:p>
            <a:pPr marL="457200" lvl="0" indent="-298450" algn="l" rtl="0">
              <a:lnSpc>
                <a:spcPct val="115000"/>
              </a:lnSpc>
              <a:spcBef>
                <a:spcPts val="0"/>
              </a:spcBef>
              <a:spcAft>
                <a:spcPts val="0"/>
              </a:spcAft>
              <a:buSzPts val="1100"/>
              <a:buChar char="●"/>
            </a:pPr>
            <a:r>
              <a:rPr lang="en-US" dirty="0"/>
              <a:t>Understand the concept of continuous feedback</a:t>
            </a:r>
            <a:endParaRPr dirty="0"/>
          </a:p>
          <a:p>
            <a:pPr marL="45720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33122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7412c55f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57412c55f5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4. A. </a:t>
            </a:r>
            <a:r>
              <a:rPr lang="en-US" dirty="0"/>
              <a:t>Hot deployment</a:t>
            </a:r>
            <a:endParaRPr dirty="0"/>
          </a:p>
        </p:txBody>
      </p:sp>
    </p:spTree>
    <p:extLst>
      <p:ext uri="{BB962C8B-B14F-4D97-AF65-F5344CB8AC3E}">
        <p14:creationId xmlns:p14="http://schemas.microsoft.com/office/powerpoint/2010/main" val="11006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a:t>Explain the participants about CD engineering practices.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b="1" dirty="0"/>
              <a:t>Notes to the Participants:</a:t>
            </a:r>
            <a:endParaRPr dirty="0"/>
          </a:p>
          <a:p>
            <a:pPr marL="0" lvl="0" indent="0" algn="l" rtl="0">
              <a:lnSpc>
                <a:spcPct val="100000"/>
              </a:lnSpc>
              <a:spcBef>
                <a:spcPts val="0"/>
              </a:spcBef>
              <a:spcAft>
                <a:spcPts val="0"/>
              </a:spcAft>
              <a:buSzPts val="1100"/>
              <a:buNone/>
            </a:pPr>
            <a:endParaRPr b="1" dirty="0"/>
          </a:p>
          <a:p>
            <a:pPr marL="0" lvl="0" indent="0" algn="l" rtl="0">
              <a:lnSpc>
                <a:spcPct val="100000"/>
              </a:lnSpc>
              <a:spcBef>
                <a:spcPts val="0"/>
              </a:spcBef>
              <a:spcAft>
                <a:spcPts val="0"/>
              </a:spcAft>
              <a:buSzPts val="1100"/>
              <a:buNone/>
            </a:pPr>
            <a:r>
              <a:rPr lang="en-US" dirty="0"/>
              <a:t>Continuous delivery encourages the usage of an automated deployment pipeline to release the software into production reliably and quickly.</a:t>
            </a:r>
            <a:endParaRPr dirty="0"/>
          </a:p>
          <a:p>
            <a:pPr marL="0" lvl="0" indent="0" algn="l" rtl="0">
              <a:lnSpc>
                <a:spcPct val="100000"/>
              </a:lnSpc>
              <a:spcBef>
                <a:spcPts val="0"/>
              </a:spcBef>
              <a:spcAft>
                <a:spcPts val="0"/>
              </a:spcAft>
              <a:buSzPts val="1100"/>
              <a:buNone/>
            </a:pPr>
            <a:r>
              <a:rPr lang="en-US" dirty="0"/>
              <a:t>The goal of CD is to establish an optimized end-to-end process, </a:t>
            </a:r>
            <a:r>
              <a:rPr lang="en-US" dirty="0">
                <a:solidFill>
                  <a:schemeClr val="dk1"/>
                </a:solidFill>
              </a:rPr>
              <a:t>lower the risk of release problems, </a:t>
            </a:r>
            <a:r>
              <a:rPr lang="en-US" dirty="0"/>
              <a:t>enhance the development to production cycles, and provide a quicker time to market. The seven principles of continuous delivery is as follows:</a:t>
            </a:r>
            <a:endParaRPr dirty="0"/>
          </a:p>
          <a:p>
            <a:pPr marL="0" lvl="0" indent="0" algn="l" rtl="0">
              <a:lnSpc>
                <a:spcPct val="100000"/>
              </a:lnSpc>
              <a:spcBef>
                <a:spcPts val="0"/>
              </a:spcBef>
              <a:spcAft>
                <a:spcPts val="0"/>
              </a:spcAft>
              <a:buSzPts val="1100"/>
              <a:buNone/>
            </a:pPr>
            <a:r>
              <a:rPr lang="en-US" b="1" dirty="0"/>
              <a:t> </a:t>
            </a:r>
            <a:r>
              <a:rPr lang="en-US" sz="1100" b="1" i="0" u="none" strike="noStrike" cap="none" dirty="0">
                <a:solidFill>
                  <a:srgbClr val="000000"/>
                </a:solidFill>
                <a:latin typeface="Arial"/>
                <a:ea typeface="Arial"/>
                <a:cs typeface="Arial"/>
                <a:sym typeface="Arial"/>
              </a:rPr>
              <a:t>1.  Repeatable Reliable Process</a:t>
            </a:r>
            <a:endParaRPr dirty="0"/>
          </a:p>
          <a:p>
            <a:pPr marL="0" lvl="0" indent="0" algn="l" rtl="0">
              <a:lnSpc>
                <a:spcPct val="100000"/>
              </a:lnSpc>
              <a:spcBef>
                <a:spcPts val="0"/>
              </a:spcBef>
              <a:spcAft>
                <a:spcPts val="0"/>
              </a:spcAft>
              <a:buSzPts val="1100"/>
              <a:buNone/>
            </a:pPr>
            <a:r>
              <a:rPr lang="en-US" b="1" dirty="0"/>
              <a:t> </a:t>
            </a:r>
            <a:r>
              <a:rPr lang="en-US" sz="1100" b="0" i="0" u="none" strike="noStrike" cap="none" dirty="0">
                <a:solidFill>
                  <a:srgbClr val="000000"/>
                </a:solidFill>
                <a:latin typeface="Arial"/>
                <a:ea typeface="Arial"/>
                <a:cs typeface="Arial"/>
                <a:sym typeface="Arial"/>
              </a:rPr>
              <a:t>Use the same release process in all environments. </a:t>
            </a:r>
            <a:endParaRPr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1" i="0" u="none" strike="noStrike" cap="none" dirty="0">
                <a:solidFill>
                  <a:srgbClr val="000000"/>
                </a:solidFill>
                <a:latin typeface="Arial"/>
                <a:ea typeface="Arial"/>
                <a:cs typeface="Arial"/>
                <a:sym typeface="Arial"/>
              </a:rPr>
              <a:t>2.  Automate Everything</a:t>
            </a:r>
            <a:endParaRPr dirty="0"/>
          </a:p>
          <a:p>
            <a:pPr marL="0" lvl="0" indent="0" algn="l" rtl="0">
              <a:lnSpc>
                <a:spcPct val="100000"/>
              </a:lnSpc>
              <a:spcBef>
                <a:spcPts val="0"/>
              </a:spcBef>
              <a:spcAft>
                <a:spcPts val="0"/>
              </a:spcAft>
              <a:buNone/>
            </a:pPr>
            <a:r>
              <a:rPr lang="en-US" sz="1100" b="0" i="0" u="none" strike="noStrike" cap="none" dirty="0">
                <a:solidFill>
                  <a:srgbClr val="000000"/>
                </a:solidFill>
                <a:latin typeface="Arial"/>
                <a:ea typeface="Arial"/>
                <a:cs typeface="Arial"/>
                <a:sym typeface="Arial"/>
              </a:rPr>
              <a:t>Automate your builds, your testing, your releases, your configuration changes and everything else.</a:t>
            </a:r>
            <a:endParaRPr sz="1100" b="1"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1" i="0" u="none" strike="noStrike" cap="none" dirty="0">
                <a:solidFill>
                  <a:srgbClr val="000000"/>
                </a:solidFill>
                <a:latin typeface="Arial"/>
                <a:ea typeface="Arial"/>
                <a:cs typeface="Arial"/>
                <a:sym typeface="Arial"/>
              </a:rPr>
              <a:t>3.  Version Control Everything</a:t>
            </a:r>
            <a:endParaRPr dirty="0"/>
          </a:p>
          <a:p>
            <a:pPr marL="0" lvl="0" indent="0" algn="l" rtl="0">
              <a:lnSpc>
                <a:spcPct val="100000"/>
              </a:lnSpc>
              <a:spcBef>
                <a:spcPts val="0"/>
              </a:spcBef>
              <a:spcAft>
                <a:spcPts val="0"/>
              </a:spcAft>
              <a:buNone/>
            </a:pPr>
            <a:r>
              <a:rPr lang="en-US" sz="1100" b="0" i="0" u="none" strike="noStrike" cap="none" dirty="0">
                <a:solidFill>
                  <a:srgbClr val="000000"/>
                </a:solidFill>
                <a:latin typeface="Arial"/>
                <a:ea typeface="Arial"/>
                <a:cs typeface="Arial"/>
                <a:sym typeface="Arial"/>
              </a:rPr>
              <a:t>Code, configuration, scripts, databases, documentation. </a:t>
            </a:r>
            <a:r>
              <a:rPr lang="en-US" dirty="0"/>
              <a:t>Maintaining everything in on</a:t>
            </a:r>
            <a:r>
              <a:rPr lang="en-US" sz="1100" b="0" i="0" strike="noStrike" cap="none" dirty="0">
                <a:latin typeface="Arial"/>
                <a:ea typeface="Arial"/>
                <a:cs typeface="Arial"/>
                <a:sym typeface="Arial"/>
              </a:rPr>
              <a:t>e source</a:t>
            </a:r>
            <a:r>
              <a:rPr lang="en-US" dirty="0"/>
              <a:t> that is</a:t>
            </a:r>
            <a:r>
              <a:rPr lang="en-US" sz="1100" b="0" i="0" u="none" strike="noStrike" cap="none" dirty="0">
                <a:solidFill>
                  <a:srgbClr val="000000"/>
                </a:solidFill>
                <a:latin typeface="Arial"/>
                <a:ea typeface="Arial"/>
                <a:cs typeface="Arial"/>
                <a:sym typeface="Arial"/>
              </a:rPr>
              <a:t> a reliable one</a:t>
            </a:r>
            <a:endParaRPr sz="1100" b="1"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1" i="0" u="none" strike="noStrike" cap="none" dirty="0">
                <a:solidFill>
                  <a:srgbClr val="000000"/>
                </a:solidFill>
                <a:latin typeface="Arial"/>
                <a:ea typeface="Arial"/>
                <a:cs typeface="Arial"/>
                <a:sym typeface="Arial"/>
              </a:rPr>
              <a:t>4.  Bring the Pain Forward</a:t>
            </a:r>
            <a:endParaRPr dirty="0"/>
          </a:p>
          <a:p>
            <a:pPr marL="0" lvl="0" indent="0" algn="l" rtl="0">
              <a:lnSpc>
                <a:spcPct val="100000"/>
              </a:lnSpc>
              <a:spcBef>
                <a:spcPts val="0"/>
              </a:spcBef>
              <a:spcAft>
                <a:spcPts val="0"/>
              </a:spcAft>
              <a:buNone/>
            </a:pPr>
            <a:r>
              <a:rPr lang="en-US" sz="1100" b="0" i="0" u="none" strike="noStrike" cap="none" dirty="0">
                <a:solidFill>
                  <a:srgbClr val="000000"/>
                </a:solidFill>
                <a:latin typeface="Arial"/>
                <a:ea typeface="Arial"/>
                <a:cs typeface="Arial"/>
                <a:sym typeface="Arial"/>
              </a:rPr>
              <a:t>Deal with the hard stuff first. The tasks that are</a:t>
            </a:r>
            <a:r>
              <a:rPr lang="en-US" dirty="0"/>
              <a:t> t</a:t>
            </a:r>
            <a:r>
              <a:rPr lang="en-US" sz="1100" b="0" i="0" u="none" strike="noStrike" cap="none" dirty="0">
                <a:solidFill>
                  <a:srgbClr val="000000"/>
                </a:solidFill>
                <a:latin typeface="Arial"/>
                <a:ea typeface="Arial"/>
                <a:cs typeface="Arial"/>
                <a:sym typeface="Arial"/>
              </a:rPr>
              <a:t>ime-consuming or error prone should be dealt with as soon as </a:t>
            </a:r>
            <a:r>
              <a:rPr lang="en-US" dirty="0"/>
              <a:t>possible</a:t>
            </a:r>
            <a:r>
              <a:rPr lang="en-US" sz="1100" b="0" i="0" u="none" strike="noStrike" cap="none" dirty="0">
                <a:solidFill>
                  <a:srgbClr val="000000"/>
                </a:solidFill>
                <a:latin typeface="Arial"/>
                <a:ea typeface="Arial"/>
                <a:cs typeface="Arial"/>
                <a:sym typeface="Arial"/>
              </a:rPr>
              <a:t>. </a:t>
            </a:r>
            <a:endParaRPr sz="1100" b="1"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US" sz="1100" b="1" i="0" u="none" strike="noStrike" cap="none" dirty="0">
                <a:solidFill>
                  <a:srgbClr val="000000"/>
                </a:solidFill>
                <a:latin typeface="Arial"/>
                <a:ea typeface="Arial"/>
                <a:cs typeface="Arial"/>
                <a:sym typeface="Arial"/>
              </a:rPr>
              <a:t>5.  Build-in Quality </a:t>
            </a:r>
            <a:endParaRPr dirty="0"/>
          </a:p>
          <a:p>
            <a:pPr marL="0" lvl="0" indent="0" algn="l" rtl="0">
              <a:lnSpc>
                <a:spcPct val="100000"/>
              </a:lnSpc>
              <a:spcBef>
                <a:spcPts val="0"/>
              </a:spcBef>
              <a:spcAft>
                <a:spcPts val="0"/>
              </a:spcAft>
              <a:buNone/>
            </a:pPr>
            <a:r>
              <a:rPr lang="en-US" sz="1100" b="0" i="0" u="none" strike="noStrike" cap="none" dirty="0">
                <a:solidFill>
                  <a:srgbClr val="000000"/>
                </a:solidFill>
                <a:latin typeface="Arial"/>
                <a:ea typeface="Arial"/>
                <a:cs typeface="Arial"/>
                <a:sym typeface="Arial"/>
              </a:rPr>
              <a:t>Create feedback </a:t>
            </a:r>
            <a:r>
              <a:rPr lang="en-US" dirty="0"/>
              <a:t>methods </a:t>
            </a:r>
            <a:r>
              <a:rPr lang="en-US" sz="1100" b="0" i="0" u="none" strike="noStrike" cap="none" dirty="0">
                <a:solidFill>
                  <a:srgbClr val="000000"/>
                </a:solidFill>
                <a:latin typeface="Arial"/>
                <a:ea typeface="Arial"/>
                <a:cs typeface="Arial"/>
                <a:sym typeface="Arial"/>
              </a:rPr>
              <a:t>to deal with the bugs as soon as they are created. By </a:t>
            </a:r>
            <a:r>
              <a:rPr lang="en-US" dirty="0"/>
              <a:t>routing the </a:t>
            </a:r>
            <a:r>
              <a:rPr lang="en-US" sz="1100" b="0" i="0" u="none" strike="noStrike" cap="none" dirty="0">
                <a:solidFill>
                  <a:srgbClr val="000000"/>
                </a:solidFill>
                <a:latin typeface="Arial"/>
                <a:ea typeface="Arial"/>
                <a:cs typeface="Arial"/>
                <a:sym typeface="Arial"/>
              </a:rPr>
              <a:t>issues back to developers as soon as they fail post-build test, it will enable them to produce higher quality code quicker.</a:t>
            </a:r>
            <a:endParaRPr dirty="0"/>
          </a:p>
          <a:p>
            <a:pPr marL="0" lvl="0" indent="0" algn="l" rtl="0">
              <a:lnSpc>
                <a:spcPct val="100000"/>
              </a:lnSpc>
              <a:spcBef>
                <a:spcPts val="0"/>
              </a:spcBef>
              <a:spcAft>
                <a:spcPts val="0"/>
              </a:spcAft>
              <a:buSzPts val="1100"/>
              <a:buNone/>
            </a:pPr>
            <a:endParaRPr sz="1100" b="1" i="0" u="none" strike="noStrike" cap="none" dirty="0">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dirty="0">
                <a:solidFill>
                  <a:srgbClr val="000000"/>
                </a:solidFill>
                <a:latin typeface="Arial"/>
                <a:ea typeface="Arial"/>
                <a:cs typeface="Arial"/>
                <a:sym typeface="Arial"/>
              </a:rPr>
              <a:t>6.  "Done" Means Released</a:t>
            </a:r>
            <a:endParaRPr dirty="0"/>
          </a:p>
          <a:p>
            <a:pPr marL="457200" lvl="0" indent="-298450" algn="l" rtl="0">
              <a:lnSpc>
                <a:spcPct val="100000"/>
              </a:lnSpc>
              <a:spcBef>
                <a:spcPts val="0"/>
              </a:spcBef>
              <a:spcAft>
                <a:spcPts val="0"/>
              </a:spcAft>
              <a:buSzPts val="1100"/>
              <a:buChar char="●"/>
            </a:pPr>
            <a:r>
              <a:rPr lang="en-US" sz="1100" b="0" i="0" u="none" strike="noStrike" cap="none" dirty="0">
                <a:solidFill>
                  <a:srgbClr val="000000"/>
                </a:solidFill>
                <a:latin typeface="Arial"/>
                <a:ea typeface="Arial"/>
                <a:cs typeface="Arial"/>
                <a:sym typeface="Arial"/>
              </a:rPr>
              <a:t>A feature is marked as completely done only when it is in production. </a:t>
            </a:r>
            <a:r>
              <a:rPr lang="en-US" dirty="0"/>
              <a:t>Setting </a:t>
            </a:r>
            <a:r>
              <a:rPr lang="en-US" sz="1100" b="0" i="0" u="none" strike="noStrike" cap="none" dirty="0">
                <a:solidFill>
                  <a:srgbClr val="000000"/>
                </a:solidFill>
                <a:latin typeface="Arial"/>
                <a:ea typeface="Arial"/>
                <a:cs typeface="Arial"/>
                <a:sym typeface="Arial"/>
              </a:rPr>
              <a:t>a clear definition of “done” criteria right from the </a:t>
            </a:r>
            <a:r>
              <a:rPr lang="en-US" dirty="0"/>
              <a:t>beginning </a:t>
            </a:r>
            <a:r>
              <a:rPr lang="en-US" sz="1100" b="0" i="0" u="none" strike="noStrike" cap="none" dirty="0">
                <a:solidFill>
                  <a:srgbClr val="000000"/>
                </a:solidFill>
                <a:latin typeface="Arial"/>
                <a:ea typeface="Arial"/>
                <a:cs typeface="Arial"/>
                <a:sym typeface="Arial"/>
              </a:rPr>
              <a:t>will help everyone communicate better, and realize the value in each feature.</a:t>
            </a:r>
            <a:endParaRPr dirty="0"/>
          </a:p>
          <a:p>
            <a:pPr marL="158750" lvl="0" indent="0" algn="l" rtl="0">
              <a:lnSpc>
                <a:spcPct val="100000"/>
              </a:lnSpc>
              <a:spcBef>
                <a:spcPts val="0"/>
              </a:spcBef>
              <a:spcAft>
                <a:spcPts val="0"/>
              </a:spcAft>
              <a:buSzPts val="1100"/>
              <a:buNone/>
            </a:pPr>
            <a:endParaRPr sz="1100" b="1" i="0" u="none" strike="noStrike" cap="none" dirty="0">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dirty="0">
                <a:solidFill>
                  <a:srgbClr val="000000"/>
                </a:solidFill>
                <a:latin typeface="Arial"/>
                <a:ea typeface="Arial"/>
                <a:cs typeface="Arial"/>
                <a:sym typeface="Arial"/>
              </a:rPr>
              <a:t>7.  Everyone is Responsible </a:t>
            </a:r>
            <a:endParaRPr dirty="0"/>
          </a:p>
          <a:p>
            <a:pPr marL="457200" lvl="0" indent="-298450" algn="l" rtl="0">
              <a:lnSpc>
                <a:spcPct val="100000"/>
              </a:lnSpc>
              <a:spcBef>
                <a:spcPts val="0"/>
              </a:spcBef>
              <a:spcAft>
                <a:spcPts val="0"/>
              </a:spcAft>
              <a:buSzPts val="1100"/>
              <a:buChar char="●"/>
            </a:pPr>
            <a:r>
              <a:rPr lang="en-US" sz="1100" b="0" i="0" u="none" strike="noStrike" cap="none" dirty="0">
                <a:solidFill>
                  <a:srgbClr val="000000"/>
                </a:solidFill>
                <a:latin typeface="Arial"/>
                <a:ea typeface="Arial"/>
                <a:cs typeface="Arial"/>
                <a:sym typeface="Arial"/>
              </a:rPr>
              <a:t>It works on</a:t>
            </a:r>
            <a:r>
              <a:rPr lang="en-US" dirty="0"/>
              <a:t> development machine,</a:t>
            </a:r>
            <a:r>
              <a:rPr lang="en-US" sz="1100" b="0" i="0" u="none" strike="noStrike" cap="none" dirty="0">
                <a:solidFill>
                  <a:srgbClr val="000000"/>
                </a:solidFill>
                <a:latin typeface="Arial"/>
                <a:ea typeface="Arial"/>
                <a:cs typeface="Arial"/>
                <a:sym typeface="Arial"/>
              </a:rPr>
              <a:t> is never </a:t>
            </a:r>
            <a:r>
              <a:rPr lang="en-US" dirty="0"/>
              <a:t>a acceptable </a:t>
            </a:r>
            <a:r>
              <a:rPr lang="en-US" sz="1100" b="0" i="0" u="none" strike="noStrike" cap="none" dirty="0">
                <a:solidFill>
                  <a:srgbClr val="000000"/>
                </a:solidFill>
                <a:latin typeface="Arial"/>
                <a:ea typeface="Arial"/>
                <a:cs typeface="Arial"/>
                <a:sym typeface="Arial"/>
              </a:rPr>
              <a:t>excuse. Responsibility should extend all the way to production. Cultural change can be the hardest to implement. </a:t>
            </a:r>
            <a:endParaRPr dirty="0"/>
          </a:p>
          <a:p>
            <a:pPr marL="158750" lvl="0" indent="0" algn="l" rtl="0">
              <a:spcBef>
                <a:spcPts val="0"/>
              </a:spcBef>
              <a:spcAft>
                <a:spcPts val="0"/>
              </a:spcAft>
              <a:buNone/>
            </a:pPr>
            <a:r>
              <a:rPr lang="en-US" b="1" dirty="0">
                <a:solidFill>
                  <a:schemeClr val="dk1"/>
                </a:solidFill>
              </a:rPr>
              <a:t>8. Commit early. Commit frequently</a:t>
            </a:r>
            <a:r>
              <a:rPr lang="en-US"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This is a fundamental principle to be able to implement CI/CD in your organization. We cannot ignore this.</a:t>
            </a:r>
            <a:endParaRPr dirty="0">
              <a:solidFill>
                <a:schemeClr val="dk1"/>
              </a:solidFill>
            </a:endParaRPr>
          </a:p>
          <a:p>
            <a:pPr marL="158750" lvl="0" indent="0" algn="l" rtl="0">
              <a:spcBef>
                <a:spcPts val="0"/>
              </a:spcBef>
              <a:spcAft>
                <a:spcPts val="0"/>
              </a:spcAft>
              <a:buNone/>
            </a:pPr>
            <a:endParaRPr b="1" dirty="0">
              <a:solidFill>
                <a:schemeClr val="dk1"/>
              </a:solidFill>
            </a:endParaRPr>
          </a:p>
          <a:p>
            <a:pPr marL="158750" lvl="0" indent="0" algn="l" rtl="0">
              <a:spcBef>
                <a:spcPts val="0"/>
              </a:spcBef>
              <a:spcAft>
                <a:spcPts val="0"/>
              </a:spcAft>
              <a:buNone/>
            </a:pPr>
            <a:r>
              <a:rPr lang="en-US" b="1" dirty="0">
                <a:solidFill>
                  <a:schemeClr val="dk1"/>
                </a:solidFill>
              </a:rPr>
              <a:t>9. Make your pipelines fast</a:t>
            </a:r>
            <a:r>
              <a:rPr lang="en-US"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This is a very important requirement for the team to be more productive and to enable fast turn around if incase of any issues. If a team has to wait an hour long for the pipeline to finish just to be able to deploy a one line change they will get frustrated very quickly.</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158750" lvl="0" indent="0" algn="l" rtl="0">
              <a:spcBef>
                <a:spcPts val="0"/>
              </a:spcBef>
              <a:spcAft>
                <a:spcPts val="0"/>
              </a:spcAft>
              <a:buNone/>
            </a:pPr>
            <a:r>
              <a:rPr lang="en-US" b="1" dirty="0">
                <a:solidFill>
                  <a:schemeClr val="dk1"/>
                </a:solidFill>
              </a:rPr>
              <a:t>10. Write an extensive test suite</a:t>
            </a:r>
            <a:r>
              <a:rPr lang="en-US" dirty="0">
                <a:solidFill>
                  <a:schemeClr val="dk1"/>
                </a:solidFill>
              </a:rPr>
              <a:t> (unit and integration tests).</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This is one of the hardest parts to get right apart from organizational changes. Your team needs to develop a culture of writing tests for each code change that they integrate into the master branch in order to be successful with CI / CD. This includes creating the unit tests, regression, integration and smoke.</a:t>
            </a:r>
            <a:endParaRPr b="1" dirty="0">
              <a:solidFill>
                <a:schemeClr val="dk1"/>
              </a:solidFill>
            </a:endParaRPr>
          </a:p>
          <a:p>
            <a:pPr marL="158750" lvl="0" indent="0" algn="l" rtl="0">
              <a:spcBef>
                <a:spcPts val="0"/>
              </a:spcBef>
              <a:spcAft>
                <a:spcPts val="0"/>
              </a:spcAft>
              <a:buNone/>
            </a:pPr>
            <a:r>
              <a:rPr lang="en-US" b="1" dirty="0">
                <a:solidFill>
                  <a:schemeClr val="dk1"/>
                </a:solidFill>
              </a:rPr>
              <a:t>11. Always run smoke tests after a deploy.</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In the bullet above, we mentioned smoke tests, but we still feel that they deserve a special note. It is very useful to be able to verify that the successful deployment actually works as expected and has not broken any common user flows.</a:t>
            </a:r>
            <a:endParaRPr dirty="0">
              <a:solidFill>
                <a:schemeClr val="dk1"/>
              </a:solidFill>
            </a:endParaRPr>
          </a:p>
          <a:p>
            <a:pPr marL="158750" lvl="0" indent="0" algn="l" rtl="0">
              <a:spcBef>
                <a:spcPts val="0"/>
              </a:spcBef>
              <a:spcAft>
                <a:spcPts val="0"/>
              </a:spcAft>
              <a:buNone/>
            </a:pPr>
            <a:endParaRPr b="1" dirty="0">
              <a:solidFill>
                <a:schemeClr val="dk1"/>
              </a:solidFill>
            </a:endParaRPr>
          </a:p>
          <a:p>
            <a:pPr marL="158750" lvl="0" indent="0" algn="l" rtl="0">
              <a:spcBef>
                <a:spcPts val="0"/>
              </a:spcBef>
              <a:spcAft>
                <a:spcPts val="0"/>
              </a:spcAft>
              <a:buNone/>
            </a:pPr>
            <a:r>
              <a:rPr lang="en-US" b="1" dirty="0">
                <a:solidFill>
                  <a:schemeClr val="dk1"/>
                </a:solidFill>
              </a:rPr>
              <a:t>12. Provide an easy way to rollback.</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Last but not least, we feel that a successful CI / CD pipeline's most important part is an easy, "one-button" way to roll back your changes if something goes wrong. This usually involves idempotent deployments where doing a rollback simply means redeploying a previous release.</a:t>
            </a:r>
            <a:endParaRPr dirty="0">
              <a:solidFill>
                <a:schemeClr val="dk1"/>
              </a:solidFill>
            </a:endParaRPr>
          </a:p>
          <a:p>
            <a:pPr marL="158750" lvl="0" indent="0" algn="l" rtl="0">
              <a:lnSpc>
                <a:spcPct val="100000"/>
              </a:lnSpc>
              <a:spcBef>
                <a:spcPts val="0"/>
              </a:spcBef>
              <a:spcAft>
                <a:spcPts val="0"/>
              </a:spcAft>
              <a:buSzPts val="1100"/>
              <a:buNone/>
            </a:pPr>
            <a:endParaRPr b="1" dirty="0"/>
          </a:p>
          <a:p>
            <a:pPr marL="0" lvl="0" indent="0" algn="l" rtl="0">
              <a:lnSpc>
                <a:spcPct val="100000"/>
              </a:lnSpc>
              <a:spcBef>
                <a:spcPts val="0"/>
              </a:spcBef>
              <a:spcAft>
                <a:spcPts val="0"/>
              </a:spcAft>
              <a:buSzPts val="1100"/>
              <a:buNone/>
            </a:pPr>
            <a:endParaRPr dirty="0"/>
          </a:p>
          <a:p>
            <a:pPr marL="0" lvl="0" indent="0" algn="just"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46975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1</a:t>
            </a:r>
            <a:r>
              <a:rPr lang="en-US" dirty="0"/>
              <a:t>. </a:t>
            </a:r>
            <a:r>
              <a:rPr lang="en-US" dirty="0" smtClean="0"/>
              <a:t>A. Failure </a:t>
            </a:r>
            <a:r>
              <a:rPr lang="en-US" dirty="0"/>
              <a:t>of Unit tests</a:t>
            </a:r>
            <a:endParaRPr dirty="0"/>
          </a:p>
        </p:txBody>
      </p:sp>
    </p:spTree>
    <p:extLst>
      <p:ext uri="{BB962C8B-B14F-4D97-AF65-F5344CB8AC3E}">
        <p14:creationId xmlns:p14="http://schemas.microsoft.com/office/powerpoint/2010/main" val="3053214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2</a:t>
            </a:r>
            <a:r>
              <a:rPr lang="en-US" dirty="0"/>
              <a:t>. </a:t>
            </a:r>
            <a:r>
              <a:rPr lang="en-US" dirty="0" smtClean="0"/>
              <a:t>B. After </a:t>
            </a:r>
            <a:r>
              <a:rPr lang="en-US" dirty="0"/>
              <a:t>deployment</a:t>
            </a:r>
            <a:endParaRPr dirty="0"/>
          </a:p>
        </p:txBody>
      </p:sp>
    </p:spTree>
    <p:extLst>
      <p:ext uri="{BB962C8B-B14F-4D97-AF65-F5344CB8AC3E}">
        <p14:creationId xmlns:p14="http://schemas.microsoft.com/office/powerpoint/2010/main" val="381841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3. D. </a:t>
            </a:r>
            <a:r>
              <a:rPr lang="en-US" dirty="0"/>
              <a:t>All of the above</a:t>
            </a:r>
            <a:endParaRPr dirty="0"/>
          </a:p>
        </p:txBody>
      </p:sp>
    </p:spTree>
    <p:extLst>
      <p:ext uri="{BB962C8B-B14F-4D97-AF65-F5344CB8AC3E}">
        <p14:creationId xmlns:p14="http://schemas.microsoft.com/office/powerpoint/2010/main" val="390627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Continuous integration and continuous development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None/>
            </a:pPr>
            <a:r>
              <a:rPr lang="en-US"/>
              <a:t>The differences between continuous development and continuous integration:</a:t>
            </a:r>
            <a:endParaRPr/>
          </a:p>
          <a:p>
            <a:pPr marL="0" lvl="0" indent="0" algn="l" rtl="0">
              <a:lnSpc>
                <a:spcPct val="100000"/>
              </a:lnSpc>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b="1">
                <a:solidFill>
                  <a:schemeClr val="dk1"/>
                </a:solidFill>
              </a:rPr>
              <a:t>Continuous development (CD)</a:t>
            </a:r>
            <a:r>
              <a:rPr lang="en-US">
                <a:solidFill>
                  <a:schemeClr val="dk1"/>
                </a:solidFill>
              </a:rPr>
              <a:t> is an iterative development of software and is considered as a umbrella over several other processes including continuous integration, continuous delivery, continuous testing, and continuous deployment.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Continuous Integration (CI)</a:t>
            </a:r>
            <a:r>
              <a:rPr lang="en-US"/>
              <a:t> is a software engineering practice where developers will integrate their code multiple times a day into a shared repository to get quick feedback on the feasibility of that code. It is possible to carry out automated building and testing through CI. So the teams can work together quickly on a single project.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94582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7412c55f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57412c55f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1. </a:t>
            </a:r>
            <a:r>
              <a:rPr lang="en-US" baseline="0" dirty="0" smtClean="0"/>
              <a:t>D</a:t>
            </a:r>
            <a:r>
              <a:rPr lang="en-US" dirty="0" smtClean="0"/>
              <a:t>. </a:t>
            </a:r>
            <a:r>
              <a:rPr lang="en-US" dirty="0"/>
              <a:t>Continuous Development</a:t>
            </a:r>
            <a:endParaRPr dirty="0"/>
          </a:p>
        </p:txBody>
      </p:sp>
    </p:spTree>
    <p:extLst>
      <p:ext uri="{BB962C8B-B14F-4D97-AF65-F5344CB8AC3E}">
        <p14:creationId xmlns:p14="http://schemas.microsoft.com/office/powerpoint/2010/main" val="3918905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7412c55f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57412c55f5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Continuous Testing.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Continuous testing is executing multiple tests in the build process and it is considered a significant method in the continuous delivery pipeline along with Continuous Integration.</a:t>
            </a:r>
            <a:endParaRPr/>
          </a:p>
          <a:p>
            <a:pPr marL="457200" lvl="0" indent="-298450" algn="l" rtl="0">
              <a:spcBef>
                <a:spcPts val="0"/>
              </a:spcBef>
              <a:spcAft>
                <a:spcPts val="0"/>
              </a:spcAft>
              <a:buSzPts val="1100"/>
              <a:buChar char="●"/>
            </a:pPr>
            <a:r>
              <a:rPr lang="en-US">
                <a:solidFill>
                  <a:schemeClr val="dk1"/>
                </a:solidFill>
              </a:rPr>
              <a:t>DIfferent types of tests like unit testing, integration testing, load testing, static code analysis,and performance testing are executed automatically in a pipeline.</a:t>
            </a: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969911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c272676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5c2726769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a:t>Explain the participants about the Continuous Testing.</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b="1" dirty="0"/>
              <a:t>Notes to the Participants: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Continuous testing is the process of running automated tests as part of CI/CD pipeline. The code built during the Continuous Integration process is sent into a pipeline of where integration, performance, system, regression, and user acceptance tests get executed automatically – without any </a:t>
            </a:r>
            <a:r>
              <a:rPr lang="en-US" dirty="0" smtClean="0"/>
              <a:t>intervention.</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b="1" dirty="0"/>
              <a:t>Advantages of Continuous testing:</a:t>
            </a:r>
            <a:endParaRPr b="1" dirty="0"/>
          </a:p>
          <a:p>
            <a:pPr marL="457200" lvl="0" indent="-298450" algn="l" rtl="0">
              <a:lnSpc>
                <a:spcPct val="100000"/>
              </a:lnSpc>
              <a:spcBef>
                <a:spcPts val="0"/>
              </a:spcBef>
              <a:spcAft>
                <a:spcPts val="0"/>
              </a:spcAft>
              <a:buSzPts val="1100"/>
              <a:buChar char="●"/>
            </a:pPr>
            <a:r>
              <a:rPr lang="en-US" dirty="0" smtClean="0"/>
              <a:t>Issues </a:t>
            </a:r>
            <a:r>
              <a:rPr lang="en-US" dirty="0"/>
              <a:t>can be found in the stage of development itself.</a:t>
            </a:r>
            <a:endParaRPr dirty="0"/>
          </a:p>
          <a:p>
            <a:pPr marL="457200" lvl="0" indent="-298450" algn="l" rtl="0">
              <a:lnSpc>
                <a:spcPct val="100000"/>
              </a:lnSpc>
              <a:spcBef>
                <a:spcPts val="0"/>
              </a:spcBef>
              <a:spcAft>
                <a:spcPts val="0"/>
              </a:spcAft>
              <a:buSzPts val="1100"/>
              <a:buChar char="●"/>
            </a:pPr>
            <a:r>
              <a:rPr lang="en-US" dirty="0"/>
              <a:t>Since QA is now part of the system, there is no need to push the product into a separate QA environment for cumbersome hour-long manual testing.</a:t>
            </a:r>
            <a:endParaRPr dirty="0"/>
          </a:p>
          <a:p>
            <a:pPr marL="457200" lvl="0" indent="-298450" algn="l" rtl="0">
              <a:lnSpc>
                <a:spcPct val="100000"/>
              </a:lnSpc>
              <a:spcBef>
                <a:spcPts val="0"/>
              </a:spcBef>
              <a:spcAft>
                <a:spcPts val="0"/>
              </a:spcAft>
              <a:buSzPts val="1100"/>
              <a:buChar char="●"/>
            </a:pPr>
            <a:r>
              <a:rPr lang="en-US" dirty="0"/>
              <a:t>After release, there is less risk that the product will go bad.</a:t>
            </a:r>
            <a:endParaRPr dirty="0"/>
          </a:p>
          <a:p>
            <a:pPr marL="457200" lvl="0" indent="-298450" algn="l" rtl="0">
              <a:lnSpc>
                <a:spcPct val="100000"/>
              </a:lnSpc>
              <a:spcBef>
                <a:spcPts val="0"/>
              </a:spcBef>
              <a:spcAft>
                <a:spcPts val="0"/>
              </a:spcAft>
              <a:buSzPts val="1100"/>
              <a:buChar char="●"/>
            </a:pPr>
            <a:r>
              <a:rPr lang="en-US" dirty="0"/>
              <a:t>This type of multi-stage testing helps to achieve better code quality.</a:t>
            </a:r>
            <a:endParaRPr dirty="0"/>
          </a:p>
          <a:p>
            <a:pPr marL="457200" lvl="0" indent="-298450" algn="l" rtl="0">
              <a:lnSpc>
                <a:spcPct val="100000"/>
              </a:lnSpc>
              <a:spcBef>
                <a:spcPts val="0"/>
              </a:spcBef>
              <a:spcAft>
                <a:spcPts val="0"/>
              </a:spcAft>
              <a:buSzPts val="1100"/>
              <a:buChar char="●"/>
            </a:pPr>
            <a:r>
              <a:rPr lang="en-US" dirty="0"/>
              <a:t>With continuous testing, same glitches can all be found at a time, helping to prevent their future recurrence. Prioritizing defects first helps to address critical issues.</a:t>
            </a:r>
            <a:endParaRPr dirty="0"/>
          </a:p>
          <a:p>
            <a:pPr marL="0" lvl="0" indent="0" algn="l" rtl="0">
              <a:lnSpc>
                <a:spcPct val="100000"/>
              </a:lnSpc>
              <a:spcBef>
                <a:spcPts val="0"/>
              </a:spcBef>
              <a:spcAft>
                <a:spcPts val="0"/>
              </a:spcAft>
              <a:buClr>
                <a:schemeClr val="dk1"/>
              </a:buClr>
              <a:buSzPts val="1100"/>
              <a:buFont typeface="Arial"/>
              <a:buNone/>
            </a:pPr>
            <a:endParaRPr b="1" dirty="0"/>
          </a:p>
          <a:p>
            <a:pPr marL="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93942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c2726769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5c2726769f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Continuous Testing tools.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None/>
            </a:pPr>
            <a:r>
              <a:rPr lang="en-US"/>
              <a:t>Several open source tools assist you write automated acceptance tests and reuse the abilities of your development teams. If Java is your main development language, the following choices are helpful:</a:t>
            </a:r>
            <a:endParaRPr/>
          </a:p>
          <a:p>
            <a:pPr marL="0" lvl="0" indent="0" algn="l" rtl="0">
              <a:spcBef>
                <a:spcPts val="0"/>
              </a:spcBef>
              <a:spcAft>
                <a:spcPts val="0"/>
              </a:spcAft>
              <a:buNone/>
            </a:pPr>
            <a:endParaRPr/>
          </a:p>
          <a:p>
            <a:pPr marL="0" lvl="0" indent="0" algn="l" rtl="0">
              <a:spcBef>
                <a:spcPts val="0"/>
              </a:spcBef>
              <a:spcAft>
                <a:spcPts val="0"/>
              </a:spcAft>
              <a:buNone/>
            </a:pPr>
            <a:r>
              <a:rPr lang="en-US"/>
              <a:t>Java:</a:t>
            </a:r>
            <a:endParaRPr/>
          </a:p>
          <a:p>
            <a:pPr marL="457200" lvl="0" indent="-298450" algn="l" rtl="0">
              <a:spcBef>
                <a:spcPts val="0"/>
              </a:spcBef>
              <a:spcAft>
                <a:spcPts val="0"/>
              </a:spcAft>
              <a:buSzPts val="1100"/>
              <a:buChar char="●"/>
            </a:pPr>
            <a:r>
              <a:rPr lang="en-US"/>
              <a:t>Cucumber-jvm: It is used for implementing executable specifications in Java for both API and UI automated testing</a:t>
            </a:r>
            <a:endParaRPr/>
          </a:p>
          <a:p>
            <a:pPr marL="457200" lvl="0" indent="-298450" algn="l" rtl="0">
              <a:spcBef>
                <a:spcPts val="0"/>
              </a:spcBef>
              <a:spcAft>
                <a:spcPts val="0"/>
              </a:spcAft>
              <a:buSzPts val="1100"/>
              <a:buChar char="●"/>
            </a:pPr>
            <a:r>
              <a:rPr lang="en-US"/>
              <a:t>REST Assured: It is used for API testing</a:t>
            </a:r>
            <a:endParaRPr/>
          </a:p>
          <a:p>
            <a:pPr marL="457200" lvl="0" indent="-298450" algn="l" rtl="0">
              <a:spcBef>
                <a:spcPts val="0"/>
              </a:spcBef>
              <a:spcAft>
                <a:spcPts val="0"/>
              </a:spcAft>
              <a:buSzPts val="1100"/>
              <a:buChar char="●"/>
            </a:pPr>
            <a:r>
              <a:rPr lang="en-US"/>
              <a:t>SeleniumHQ: It is used for web testing</a:t>
            </a:r>
            <a:endParaRPr/>
          </a:p>
          <a:p>
            <a:pPr marL="457200" lvl="0" indent="-298450" algn="l" rtl="0">
              <a:spcBef>
                <a:spcPts val="0"/>
              </a:spcBef>
              <a:spcAft>
                <a:spcPts val="0"/>
              </a:spcAft>
              <a:buSzPts val="1100"/>
              <a:buChar char="●"/>
            </a:pPr>
            <a:r>
              <a:rPr lang="en-US"/>
              <a:t>ngWebDriver: These locators are used for Selenium WebDriver.</a:t>
            </a:r>
            <a:endParaRPr/>
          </a:p>
          <a:p>
            <a:pPr marL="457200" lvl="0" indent="-298450" algn="l" rtl="0">
              <a:spcBef>
                <a:spcPts val="0"/>
              </a:spcBef>
              <a:spcAft>
                <a:spcPts val="0"/>
              </a:spcAft>
              <a:buSzPts val="1100"/>
              <a:buChar char="●"/>
            </a:pPr>
            <a:r>
              <a:rPr lang="en-US"/>
              <a:t>Appium Java: This is used for mobile testing using Selenium WebDriver</a:t>
            </a:r>
            <a:endParaRPr/>
          </a:p>
          <a:p>
            <a:pPr marL="457200" lvl="0" indent="0" algn="l" rtl="0">
              <a:spcBef>
                <a:spcPts val="0"/>
              </a:spcBef>
              <a:spcAft>
                <a:spcPts val="0"/>
              </a:spcAft>
              <a:buNone/>
            </a:pPr>
            <a:endParaRPr/>
          </a:p>
          <a:p>
            <a:pPr marL="457200" lvl="0" indent="0" algn="l" rtl="0">
              <a:lnSpc>
                <a:spcPct val="100000"/>
              </a:lnSpc>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If Python is your main development language, the following choices are helpful:</a:t>
            </a:r>
            <a:endParaRPr>
              <a:solidFill>
                <a:schemeClr val="dk1"/>
              </a:solidFill>
            </a:endParaRPr>
          </a:p>
          <a:p>
            <a:pPr marL="0" lvl="0" indent="0" algn="l" rtl="0">
              <a:lnSpc>
                <a:spcPct val="100000"/>
              </a:lnSpc>
              <a:spcBef>
                <a:spcPts val="0"/>
              </a:spcBef>
              <a:spcAft>
                <a:spcPts val="0"/>
              </a:spcAft>
              <a:buNone/>
            </a:pPr>
            <a:endParaRPr/>
          </a:p>
          <a:p>
            <a:pPr marL="457200" lvl="0" indent="-298450" algn="l" rtl="0">
              <a:spcBef>
                <a:spcPts val="0"/>
              </a:spcBef>
              <a:spcAft>
                <a:spcPts val="0"/>
              </a:spcAft>
              <a:buClr>
                <a:schemeClr val="dk1"/>
              </a:buClr>
              <a:buSzPts val="1100"/>
              <a:buChar char="●"/>
            </a:pPr>
            <a:r>
              <a:rPr lang="en-US">
                <a:solidFill>
                  <a:schemeClr val="dk1"/>
                </a:solidFill>
              </a:rPr>
              <a:t>Robot framework : Used mainly for test-driven development as well as acceptance testing</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Pytest : Pytest is another preferred Python Test Automation Framework.</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PyUnit : PyUnit, which comes with Python, is the normal unit testing automation framework.</a:t>
            </a:r>
            <a:endParaRPr/>
          </a:p>
        </p:txBody>
      </p:sp>
    </p:spTree>
    <p:extLst>
      <p:ext uri="{BB962C8B-B14F-4D97-AF65-F5344CB8AC3E}">
        <p14:creationId xmlns:p14="http://schemas.microsoft.com/office/powerpoint/2010/main" val="4257837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solidFill>
                  <a:schemeClr val="dk1"/>
                </a:solidFill>
              </a:rPr>
              <a:t>Notes to the Facilitator:</a:t>
            </a:r>
            <a:endParaRPr sz="12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rPr>
              <a:t>Inform the participants about the topics that they will be learning in this module.</a:t>
            </a:r>
            <a:endParaRPr sz="1200" dirty="0">
              <a:solidFill>
                <a:schemeClr val="dk1"/>
              </a:solidFill>
            </a:endParaRPr>
          </a:p>
          <a:p>
            <a:pPr marL="0" lvl="0" indent="0" algn="l" rtl="0">
              <a:lnSpc>
                <a:spcPct val="115000"/>
              </a:lnSpc>
              <a:spcBef>
                <a:spcPts val="1600"/>
              </a:spcBef>
              <a:spcAft>
                <a:spcPts val="0"/>
              </a:spcAft>
              <a:buClr>
                <a:schemeClr val="dk1"/>
              </a:buClr>
              <a:buSzPts val="1100"/>
              <a:buFont typeface="Arial"/>
              <a:buNone/>
            </a:pPr>
            <a:endParaRPr lang="en-US" sz="1200" b="1" dirty="0" smtClean="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US" sz="1200" b="1" dirty="0" smtClean="0">
                <a:solidFill>
                  <a:schemeClr val="dk1"/>
                </a:solidFill>
              </a:rPr>
              <a:t>Notes </a:t>
            </a:r>
            <a:r>
              <a:rPr lang="en-US" sz="1200" b="1" dirty="0">
                <a:solidFill>
                  <a:schemeClr val="dk1"/>
                </a:solidFill>
              </a:rPr>
              <a:t>to the Participants:</a:t>
            </a:r>
            <a:endParaRPr sz="1200" b="1" dirty="0">
              <a:solidFill>
                <a:schemeClr val="dk1"/>
              </a:solidFill>
            </a:endParaRPr>
          </a:p>
          <a:p>
            <a:pPr marL="0" lvl="0" indent="0" algn="l" rtl="0">
              <a:lnSpc>
                <a:spcPct val="115000"/>
              </a:lnSpc>
              <a:spcBef>
                <a:spcPts val="0"/>
              </a:spcBef>
              <a:spcAft>
                <a:spcPts val="0"/>
              </a:spcAft>
              <a:buSzPts val="1100"/>
              <a:buNone/>
            </a:pPr>
            <a:r>
              <a:rPr lang="en-US" sz="1200" dirty="0">
                <a:solidFill>
                  <a:schemeClr val="dk1"/>
                </a:solidFill>
              </a:rPr>
              <a:t>You will learn about the following topics in this module:</a:t>
            </a:r>
            <a:endParaRPr sz="1200" dirty="0">
              <a:solidFill>
                <a:schemeClr val="dk1"/>
              </a:solidFill>
            </a:endParaRPr>
          </a:p>
          <a:p>
            <a:pPr marL="457200" lvl="0" indent="-298450" algn="l" rtl="0">
              <a:lnSpc>
                <a:spcPct val="115000"/>
              </a:lnSpc>
              <a:spcBef>
                <a:spcPts val="0"/>
              </a:spcBef>
              <a:spcAft>
                <a:spcPts val="0"/>
              </a:spcAft>
              <a:buClr>
                <a:srgbClr val="000000"/>
              </a:buClr>
              <a:buSzPts val="1100"/>
              <a:buChar char="●"/>
            </a:pPr>
            <a:r>
              <a:rPr lang="en-US" dirty="0"/>
              <a:t>1.3.1 Continuous Delivery</a:t>
            </a:r>
            <a:endParaRPr dirty="0"/>
          </a:p>
          <a:p>
            <a:pPr marL="914400" lvl="1" indent="-298450" algn="l" rtl="0">
              <a:lnSpc>
                <a:spcPct val="115000"/>
              </a:lnSpc>
              <a:spcBef>
                <a:spcPts val="0"/>
              </a:spcBef>
              <a:spcAft>
                <a:spcPts val="0"/>
              </a:spcAft>
              <a:buClr>
                <a:srgbClr val="000000"/>
              </a:buClr>
              <a:buSzPts val="1100"/>
              <a:buChar char="○"/>
            </a:pPr>
            <a:r>
              <a:rPr lang="en-US" dirty="0"/>
              <a:t>1.3.1.1 Simple Delivery Pipeline</a:t>
            </a:r>
            <a:endParaRPr dirty="0"/>
          </a:p>
          <a:p>
            <a:pPr marL="914400" lvl="1" indent="-298450" algn="l" rtl="0">
              <a:lnSpc>
                <a:spcPct val="115000"/>
              </a:lnSpc>
              <a:spcBef>
                <a:spcPts val="0"/>
              </a:spcBef>
              <a:spcAft>
                <a:spcPts val="0"/>
              </a:spcAft>
              <a:buClr>
                <a:srgbClr val="000000"/>
              </a:buClr>
              <a:buSzPts val="1100"/>
              <a:buChar char="○"/>
            </a:pPr>
            <a:r>
              <a:rPr lang="en-US" dirty="0"/>
              <a:t>1.3.1.2 Continuous Deployment Pipeline</a:t>
            </a:r>
            <a:endParaRPr dirty="0"/>
          </a:p>
          <a:p>
            <a:pPr marL="914400" lvl="1" indent="-298450" algn="l" rtl="0">
              <a:lnSpc>
                <a:spcPct val="115000"/>
              </a:lnSpc>
              <a:spcBef>
                <a:spcPts val="0"/>
              </a:spcBef>
              <a:spcAft>
                <a:spcPts val="0"/>
              </a:spcAft>
              <a:buClr>
                <a:srgbClr val="000000"/>
              </a:buClr>
              <a:buSzPts val="1100"/>
              <a:buChar char="○"/>
            </a:pPr>
            <a:r>
              <a:rPr lang="en-US" dirty="0"/>
              <a:t>1.3.1.3 Releasing an application to Production</a:t>
            </a:r>
            <a:endParaRPr dirty="0"/>
          </a:p>
          <a:p>
            <a:pPr marL="914400" lvl="1" indent="-298450" algn="l" rtl="0">
              <a:lnSpc>
                <a:spcPct val="115000"/>
              </a:lnSpc>
              <a:spcBef>
                <a:spcPts val="0"/>
              </a:spcBef>
              <a:spcAft>
                <a:spcPts val="0"/>
              </a:spcAft>
              <a:buClr>
                <a:srgbClr val="000000"/>
              </a:buClr>
              <a:buSzPts val="1100"/>
              <a:buChar char="○"/>
            </a:pPr>
            <a:r>
              <a:rPr lang="en-US" dirty="0"/>
              <a:t>1.3.1.4 Zero-Downtime Releases</a:t>
            </a:r>
            <a:endParaRPr dirty="0"/>
          </a:p>
          <a:p>
            <a:pPr marL="914400" lvl="1" indent="-298450" algn="l" rtl="0">
              <a:lnSpc>
                <a:spcPct val="115000"/>
              </a:lnSpc>
              <a:spcBef>
                <a:spcPts val="0"/>
              </a:spcBef>
              <a:spcAft>
                <a:spcPts val="0"/>
              </a:spcAft>
              <a:buClr>
                <a:srgbClr val="000000"/>
              </a:buClr>
              <a:buSzPts val="1100"/>
              <a:buChar char="○"/>
            </a:pPr>
            <a:r>
              <a:rPr lang="en-US" dirty="0"/>
              <a:t>1.3.1.5 Rolling back deployments</a:t>
            </a:r>
            <a:endParaRPr dirty="0"/>
          </a:p>
          <a:p>
            <a:pPr marL="914400" lvl="1" indent="-298450" algn="l" rtl="0">
              <a:lnSpc>
                <a:spcPct val="115000"/>
              </a:lnSpc>
              <a:spcBef>
                <a:spcPts val="0"/>
              </a:spcBef>
              <a:spcAft>
                <a:spcPts val="0"/>
              </a:spcAft>
              <a:buClr>
                <a:srgbClr val="000000"/>
              </a:buClr>
              <a:buSzPts val="1100"/>
              <a:buChar char="○"/>
            </a:pPr>
            <a:r>
              <a:rPr lang="en-US" dirty="0"/>
              <a:t>1.3.1.6 Blue-Green Deployments</a:t>
            </a:r>
            <a:endParaRPr dirty="0"/>
          </a:p>
          <a:p>
            <a:pPr marL="914400" lvl="1" indent="-298450" algn="l" rtl="0">
              <a:lnSpc>
                <a:spcPct val="115000"/>
              </a:lnSpc>
              <a:spcBef>
                <a:spcPts val="0"/>
              </a:spcBef>
              <a:spcAft>
                <a:spcPts val="0"/>
              </a:spcAft>
              <a:buClr>
                <a:srgbClr val="000000"/>
              </a:buClr>
              <a:buSzPts val="1100"/>
              <a:buChar char="○"/>
            </a:pPr>
            <a:r>
              <a:rPr lang="en-US" dirty="0"/>
              <a:t>1.3.1.7 Canary Releasing</a:t>
            </a:r>
            <a:endParaRPr dirty="0"/>
          </a:p>
          <a:p>
            <a:pPr marL="914400" lvl="1" indent="-298450" algn="l" rtl="0">
              <a:lnSpc>
                <a:spcPct val="115000"/>
              </a:lnSpc>
              <a:spcBef>
                <a:spcPts val="0"/>
              </a:spcBef>
              <a:spcAft>
                <a:spcPts val="0"/>
              </a:spcAft>
              <a:buClr>
                <a:srgbClr val="000000"/>
              </a:buClr>
              <a:buSzPts val="1100"/>
              <a:buChar char="○"/>
            </a:pPr>
            <a:r>
              <a:rPr lang="en-US" dirty="0"/>
              <a:t>1.3.1.8 Emergency Fixes</a:t>
            </a:r>
            <a:endParaRPr dirty="0"/>
          </a:p>
          <a:p>
            <a:pPr marL="457200" lvl="0" indent="-298450" algn="l" rtl="0">
              <a:lnSpc>
                <a:spcPct val="115000"/>
              </a:lnSpc>
              <a:spcBef>
                <a:spcPts val="0"/>
              </a:spcBef>
              <a:spcAft>
                <a:spcPts val="0"/>
              </a:spcAft>
              <a:buClr>
                <a:srgbClr val="000000"/>
              </a:buClr>
              <a:buSzPts val="1100"/>
              <a:buChar char="●"/>
            </a:pPr>
            <a:r>
              <a:rPr lang="en-US" dirty="0"/>
              <a:t>1.3.2 Continuous Delivery Engineering practices</a:t>
            </a:r>
            <a:endParaRPr dirty="0"/>
          </a:p>
        </p:txBody>
      </p:sp>
    </p:spTree>
    <p:extLst>
      <p:ext uri="{BB962C8B-B14F-4D97-AF65-F5344CB8AC3E}">
        <p14:creationId xmlns:p14="http://schemas.microsoft.com/office/powerpoint/2010/main" val="1202302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c2726769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g5c2726769f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the Continuous Testing Pipeline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Refer the above picture to get an idea about the Continuous testing Pipeline.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Continuous testing is about finding the defects as early as possible. Below tests are some of the example tests that can be executed as part of the Pipeline</a:t>
            </a:r>
            <a:endParaRPr/>
          </a:p>
          <a:p>
            <a:pPr marL="0" lvl="0" indent="0" algn="l" rtl="0">
              <a:spcBef>
                <a:spcPts val="0"/>
              </a:spcBef>
              <a:spcAft>
                <a:spcPts val="0"/>
              </a:spcAft>
              <a:buNone/>
            </a:pPr>
            <a:endParaRPr/>
          </a:p>
          <a:p>
            <a:pPr marL="0" lvl="0" indent="0" algn="l" rtl="0">
              <a:spcBef>
                <a:spcPts val="0"/>
              </a:spcBef>
              <a:spcAft>
                <a:spcPts val="0"/>
              </a:spcAft>
              <a:buNone/>
            </a:pPr>
            <a:r>
              <a:rPr lang="en-US" b="1"/>
              <a:t>Pre-Deployment :</a:t>
            </a:r>
            <a:endParaRPr b="1"/>
          </a:p>
          <a:p>
            <a:pPr marL="0" lvl="0" indent="0" algn="l" rtl="0">
              <a:spcBef>
                <a:spcPts val="0"/>
              </a:spcBef>
              <a:spcAft>
                <a:spcPts val="0"/>
              </a:spcAft>
              <a:buNone/>
            </a:pPr>
            <a:r>
              <a:rPr lang="en-US"/>
              <a:t>−Functional Suite </a:t>
            </a:r>
            <a:endParaRPr/>
          </a:p>
          <a:p>
            <a:pPr marL="0" lvl="0" indent="0" algn="l" rtl="0">
              <a:spcBef>
                <a:spcPts val="0"/>
              </a:spcBef>
              <a:spcAft>
                <a:spcPts val="0"/>
              </a:spcAft>
              <a:buNone/>
            </a:pPr>
            <a:r>
              <a:rPr lang="en-US"/>
              <a:t>− Test suites against an environment </a:t>
            </a:r>
            <a:endParaRPr/>
          </a:p>
          <a:p>
            <a:pPr marL="0" lvl="0" indent="0" algn="l" rtl="0">
              <a:spcBef>
                <a:spcPts val="0"/>
              </a:spcBef>
              <a:spcAft>
                <a:spcPts val="0"/>
              </a:spcAft>
              <a:buNone/>
            </a:pPr>
            <a:r>
              <a:rPr lang="en-US"/>
              <a:t>− UI or API driven </a:t>
            </a:r>
            <a:endParaRPr/>
          </a:p>
          <a:p>
            <a:pPr marL="0" lvl="0" indent="0" algn="l" rtl="0">
              <a:spcBef>
                <a:spcPts val="0"/>
              </a:spcBef>
              <a:spcAft>
                <a:spcPts val="0"/>
              </a:spcAft>
              <a:buNone/>
            </a:pPr>
            <a:r>
              <a:rPr lang="en-US"/>
              <a:t>− Load Test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b="1"/>
              <a:t>Staged (last step before customer)</a:t>
            </a:r>
            <a:endParaRPr b="1"/>
          </a:p>
          <a:p>
            <a:pPr marL="0" lvl="0" indent="0" algn="l" rtl="0">
              <a:spcBef>
                <a:spcPts val="0"/>
              </a:spcBef>
              <a:spcAft>
                <a:spcPts val="0"/>
              </a:spcAft>
              <a:buClr>
                <a:schemeClr val="dk1"/>
              </a:buClr>
              <a:buSzPts val="1100"/>
              <a:buFont typeface="Arial"/>
              <a:buNone/>
            </a:pPr>
            <a:r>
              <a:rPr lang="en-US"/>
              <a:t>− Load Test</a:t>
            </a:r>
            <a:endParaRPr/>
          </a:p>
          <a:p>
            <a:pPr marL="0" lvl="0" indent="0" algn="l" rtl="0">
              <a:spcBef>
                <a:spcPts val="0"/>
              </a:spcBef>
              <a:spcAft>
                <a:spcPts val="0"/>
              </a:spcAft>
              <a:buClr>
                <a:schemeClr val="dk1"/>
              </a:buClr>
              <a:buSzPts val="1100"/>
              <a:buFont typeface="Arial"/>
              <a:buNone/>
            </a:pPr>
            <a:r>
              <a:rPr lang="en-US"/>
              <a:t>− Integration Test</a:t>
            </a:r>
            <a:endParaRPr/>
          </a:p>
          <a:p>
            <a:pPr marL="0" lvl="0" indent="0" algn="l" rtl="0">
              <a:spcBef>
                <a:spcPts val="0"/>
              </a:spcBef>
              <a:spcAft>
                <a:spcPts val="0"/>
              </a:spcAft>
              <a:buClr>
                <a:schemeClr val="dk1"/>
              </a:buClr>
              <a:buSzPts val="1100"/>
              <a:buFont typeface="Arial"/>
              <a:buNone/>
            </a:pPr>
            <a:r>
              <a:rPr lang="en-US"/>
              <a:t>− Performance and Security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22285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deploying and promoting your application.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Clr>
                <a:schemeClr val="dk1"/>
              </a:buClr>
              <a:buSzPts val="1100"/>
              <a:buFont typeface="Arial"/>
              <a:buNone/>
            </a:pPr>
            <a:r>
              <a:rPr lang="en-US"/>
              <a:t>The strategies and plans listed above are fairly generic. They are worth considering for all projects, even if, after some consideration, you decide to only use a few of the sections.</a:t>
            </a:r>
            <a:endParaRPr/>
          </a:p>
          <a:p>
            <a:pPr marL="0" lvl="0" indent="0" algn="l" rtl="0">
              <a:lnSpc>
                <a:spcPct val="100000"/>
              </a:lnSpc>
              <a:spcBef>
                <a:spcPts val="0"/>
              </a:spcBef>
              <a:spcAft>
                <a:spcPts val="0"/>
              </a:spcAft>
              <a:buNone/>
            </a:pPr>
            <a:r>
              <a:rPr lang="en-US"/>
              <a:t>You do not want the QA team to review an application until it has been automatically tested. To achieve this, you can use the promotion plugin in Jenkins build tool.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347680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a8aa3ab7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5a8aa3ab7a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deploying and promoting your application.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None/>
            </a:pPr>
            <a:r>
              <a:rPr lang="en-US" b="1"/>
              <a:t>Promoting builds:</a:t>
            </a:r>
            <a:endParaRPr b="1"/>
          </a:p>
          <a:p>
            <a:pPr marL="0" lvl="0" indent="0" algn="l" rtl="0">
              <a:lnSpc>
                <a:spcPct val="100000"/>
              </a:lnSpc>
              <a:spcBef>
                <a:spcPts val="0"/>
              </a:spcBef>
              <a:spcAft>
                <a:spcPts val="0"/>
              </a:spcAft>
              <a:buNone/>
            </a:pPr>
            <a:r>
              <a:rPr lang="en-US"/>
              <a:t>It is essential to differentiate builds from each other, based on verification or passing certain stages.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Let us see how to promoted a build in Jenkins (Build tool). Refer the picture in this slide for an example.</a:t>
            </a:r>
            <a:endParaRPr/>
          </a:p>
          <a:p>
            <a:pPr marL="0" lvl="0" indent="0" algn="l" rtl="0">
              <a:lnSpc>
                <a:spcPct val="100000"/>
              </a:lnSpc>
              <a:spcBef>
                <a:spcPts val="0"/>
              </a:spcBef>
              <a:spcAft>
                <a:spcPts val="0"/>
              </a:spcAft>
              <a:buNone/>
            </a:pPr>
            <a:endParaRPr/>
          </a:p>
          <a:p>
            <a:pPr marL="457200" lvl="0" indent="-298450" algn="l" rtl="0">
              <a:lnSpc>
                <a:spcPct val="100000"/>
              </a:lnSpc>
              <a:spcBef>
                <a:spcPts val="0"/>
              </a:spcBef>
              <a:spcAft>
                <a:spcPts val="0"/>
              </a:spcAft>
              <a:buSzPts val="1100"/>
              <a:buChar char="●"/>
            </a:pPr>
            <a:r>
              <a:rPr lang="en-US"/>
              <a:t>Install the promoted builds plugin.</a:t>
            </a:r>
            <a:endParaRPr/>
          </a:p>
          <a:p>
            <a:pPr marL="457200" lvl="0" indent="-298450" algn="l" rtl="0">
              <a:lnSpc>
                <a:spcPct val="100000"/>
              </a:lnSpc>
              <a:spcBef>
                <a:spcPts val="0"/>
              </a:spcBef>
              <a:spcAft>
                <a:spcPts val="0"/>
              </a:spcAft>
              <a:buSzPts val="1100"/>
              <a:buChar char="●"/>
            </a:pPr>
            <a:r>
              <a:rPr lang="en-US"/>
              <a:t>Go to project configuration and check Promote builds when</a:t>
            </a:r>
            <a:endParaRPr/>
          </a:p>
          <a:p>
            <a:pPr marL="457200" lvl="0" indent="-298450" algn="l" rtl="0">
              <a:lnSpc>
                <a:spcPct val="100000"/>
              </a:lnSpc>
              <a:spcBef>
                <a:spcPts val="0"/>
              </a:spcBef>
              <a:spcAft>
                <a:spcPts val="0"/>
              </a:spcAft>
              <a:buSzPts val="1100"/>
              <a:buChar char="●"/>
            </a:pPr>
            <a:r>
              <a:rPr lang="en-US"/>
              <a:t>This build is promoted immediately once the build is complete, irrespective of its status.</a:t>
            </a:r>
            <a:endParaRPr/>
          </a:p>
          <a:p>
            <a:pPr marL="457200" lvl="0" indent="-298450" algn="l" rtl="0">
              <a:lnSpc>
                <a:spcPct val="100000"/>
              </a:lnSpc>
              <a:spcBef>
                <a:spcPts val="0"/>
              </a:spcBef>
              <a:spcAft>
                <a:spcPts val="0"/>
              </a:spcAft>
              <a:buSzPts val="1100"/>
              <a:buChar char="●"/>
            </a:pPr>
            <a:r>
              <a:rPr lang="en-US"/>
              <a:t>Builds can be promoted with manual approval too.</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4063483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a:t>
            </a:r>
            <a:r>
              <a:rPr lang="en-US">
                <a:solidFill>
                  <a:schemeClr val="dk1"/>
                </a:solidFill>
              </a:rPr>
              <a:t>modeling Your Release Process and Promoting Builds</a:t>
            </a:r>
            <a:r>
              <a:rPr lang="en-US"/>
              <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As your application grows and becomes more complex, so will your deployment pipeline implementation. Since your deployment pipeline should model your test and release process, you need first to work out what this process is. While this is often expressed in terms of promoting builds between environments, there are more details that we care about. In particular, it is important to capture</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What stages a build has to go through in order to be released (for example, integration testing, QA acceptance testing, user acceptance testing, staging, production). </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What the required gates or approval are.</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In each stage, who has the approving authority of a build passing through that stage.</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94361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1</a:t>
            </a:r>
            <a:r>
              <a:rPr lang="en-US" dirty="0"/>
              <a:t>. </a:t>
            </a:r>
            <a:r>
              <a:rPr lang="en-US" dirty="0" smtClean="0"/>
              <a:t>A. Testing</a:t>
            </a:r>
            <a:endParaRPr dirty="0"/>
          </a:p>
        </p:txBody>
      </p:sp>
    </p:spTree>
    <p:extLst>
      <p:ext uri="{BB962C8B-B14F-4D97-AF65-F5344CB8AC3E}">
        <p14:creationId xmlns:p14="http://schemas.microsoft.com/office/powerpoint/2010/main" val="1640965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2.</a:t>
            </a:r>
            <a:r>
              <a:rPr lang="en-US" baseline="0" dirty="0" smtClean="0"/>
              <a:t> </a:t>
            </a:r>
            <a:r>
              <a:rPr lang="en-US" dirty="0" smtClean="0"/>
              <a:t>C. </a:t>
            </a:r>
            <a:r>
              <a:rPr lang="en-US" dirty="0"/>
              <a:t>Integration tests</a:t>
            </a:r>
            <a:endParaRPr dirty="0"/>
          </a:p>
        </p:txBody>
      </p:sp>
    </p:spTree>
    <p:extLst>
      <p:ext uri="{BB962C8B-B14F-4D97-AF65-F5344CB8AC3E}">
        <p14:creationId xmlns:p14="http://schemas.microsoft.com/office/powerpoint/2010/main" val="1422622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3.</a:t>
            </a:r>
            <a:r>
              <a:rPr lang="en-US" baseline="0" dirty="0" smtClean="0"/>
              <a:t> D</a:t>
            </a:r>
            <a:r>
              <a:rPr lang="en-US" dirty="0" smtClean="0"/>
              <a:t>. </a:t>
            </a:r>
            <a:r>
              <a:rPr lang="en-US" dirty="0"/>
              <a:t>Production</a:t>
            </a:r>
            <a:endParaRPr dirty="0"/>
          </a:p>
        </p:txBody>
      </p:sp>
    </p:spTree>
    <p:extLst>
      <p:ext uri="{BB962C8B-B14F-4D97-AF65-F5344CB8AC3E}">
        <p14:creationId xmlns:p14="http://schemas.microsoft.com/office/powerpoint/2010/main" val="1577198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a:t>Give a brief to the participants about continuous deployment to test environments.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b="1" dirty="0"/>
              <a:t>Notes to the Participants:</a:t>
            </a:r>
            <a:endParaRPr b="1"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chemeClr val="dk1"/>
              </a:buClr>
              <a:buSzPts val="1100"/>
              <a:buFont typeface="Arial"/>
              <a:buNone/>
            </a:pPr>
            <a:r>
              <a:rPr lang="en-US" dirty="0"/>
              <a:t>Refer the picture given on the slide. Before the code is deployed into production acceptance tests, functional tests, integrations tests, capacity tests </a:t>
            </a:r>
            <a:r>
              <a:rPr lang="en-US" dirty="0" err="1"/>
              <a:t>etc</a:t>
            </a:r>
            <a:r>
              <a:rPr lang="en-US" dirty="0"/>
              <a:t> and executed and it is deployed to staging environment. If there are no critical bugs found in the staging environment that a build is ready to be deployed into production.</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In general, a production-like environment has the following characteristics.</a:t>
            </a:r>
            <a:endParaRPr dirty="0"/>
          </a:p>
          <a:p>
            <a:pPr marL="0" lvl="0" indent="0" algn="l" rtl="0">
              <a:lnSpc>
                <a:spcPct val="100000"/>
              </a:lnSpc>
              <a:spcBef>
                <a:spcPts val="0"/>
              </a:spcBef>
              <a:spcAft>
                <a:spcPts val="0"/>
              </a:spcAft>
              <a:buClr>
                <a:schemeClr val="dk1"/>
              </a:buClr>
              <a:buSzPts val="1100"/>
              <a:buFont typeface="Arial"/>
              <a:buNone/>
            </a:pPr>
            <a:endParaRPr dirty="0"/>
          </a:p>
          <a:p>
            <a:pPr marL="171450" lvl="0" indent="-171450" algn="l" rtl="0">
              <a:lnSpc>
                <a:spcPct val="100000"/>
              </a:lnSpc>
              <a:spcBef>
                <a:spcPts val="0"/>
              </a:spcBef>
              <a:spcAft>
                <a:spcPts val="0"/>
              </a:spcAft>
              <a:buClr>
                <a:schemeClr val="dk1"/>
              </a:buClr>
              <a:buSzPts val="1100"/>
            </a:pPr>
            <a:r>
              <a:rPr lang="en-US" dirty="0" smtClean="0"/>
              <a:t>It </a:t>
            </a:r>
            <a:r>
              <a:rPr lang="en-US" dirty="0"/>
              <a:t>should run the same operating system as the production system.</a:t>
            </a:r>
            <a:endParaRPr dirty="0"/>
          </a:p>
          <a:p>
            <a:pPr marL="171450" lvl="0" indent="-171450" algn="l" rtl="0">
              <a:lnSpc>
                <a:spcPct val="100000"/>
              </a:lnSpc>
              <a:spcBef>
                <a:spcPts val="0"/>
              </a:spcBef>
              <a:spcAft>
                <a:spcPts val="0"/>
              </a:spcAft>
              <a:buClr>
                <a:schemeClr val="dk1"/>
              </a:buClr>
              <a:buSzPts val="1100"/>
            </a:pPr>
            <a:endParaRPr dirty="0"/>
          </a:p>
          <a:p>
            <a:pPr marL="171450" lvl="0" indent="-171450" algn="l" rtl="0">
              <a:lnSpc>
                <a:spcPct val="100000"/>
              </a:lnSpc>
              <a:spcBef>
                <a:spcPts val="0"/>
              </a:spcBef>
              <a:spcAft>
                <a:spcPts val="0"/>
              </a:spcAft>
              <a:buClr>
                <a:schemeClr val="dk1"/>
              </a:buClr>
              <a:buSzPts val="1100"/>
            </a:pPr>
            <a:r>
              <a:rPr lang="en-US" dirty="0" smtClean="0"/>
              <a:t>It </a:t>
            </a:r>
            <a:r>
              <a:rPr lang="en-US" dirty="0"/>
              <a:t>should have the same software installed as the production system —and in particular, none of the development </a:t>
            </a:r>
            <a:r>
              <a:rPr lang="en-US" dirty="0" err="1"/>
              <a:t>toolchain</a:t>
            </a:r>
            <a:r>
              <a:rPr lang="en-US" dirty="0"/>
              <a:t> (such as compilers or IDEs) should be installed on it.</a:t>
            </a:r>
            <a:endParaRPr dirty="0"/>
          </a:p>
          <a:p>
            <a:pPr marL="171450" lvl="0" indent="-171450" algn="l" rtl="0">
              <a:lnSpc>
                <a:spcPct val="100000"/>
              </a:lnSpc>
              <a:spcBef>
                <a:spcPts val="0"/>
              </a:spcBef>
              <a:spcAft>
                <a:spcPts val="0"/>
              </a:spcAft>
              <a:buClr>
                <a:schemeClr val="dk1"/>
              </a:buClr>
              <a:buSzPts val="1100"/>
            </a:pPr>
            <a:endParaRPr dirty="0"/>
          </a:p>
          <a:p>
            <a:pPr marL="171450" lvl="0" indent="-171450" algn="l" rtl="0">
              <a:lnSpc>
                <a:spcPct val="100000"/>
              </a:lnSpc>
              <a:spcBef>
                <a:spcPts val="0"/>
              </a:spcBef>
              <a:spcAft>
                <a:spcPts val="0"/>
              </a:spcAft>
              <a:buSzPts val="1100"/>
            </a:pPr>
            <a:r>
              <a:rPr lang="en-US" dirty="0" smtClean="0"/>
              <a:t>This </a:t>
            </a:r>
            <a:r>
              <a:rPr lang="en-US" dirty="0"/>
              <a:t>environment should, as far as is reasonable, be managed the same way as the production environment</a:t>
            </a:r>
            <a:endParaRPr dirty="0"/>
          </a:p>
          <a:p>
            <a:pPr marL="171450" lvl="0" indent="-171450" algn="l" rtl="0">
              <a:lnSpc>
                <a:spcPct val="100000"/>
              </a:lnSpc>
              <a:spcBef>
                <a:spcPts val="0"/>
              </a:spcBef>
              <a:spcAft>
                <a:spcPts val="0"/>
              </a:spcAft>
              <a:buClr>
                <a:schemeClr val="dk1"/>
              </a:buClr>
              <a:buSzPts val="1100"/>
            </a:pPr>
            <a:endParaRPr dirty="0"/>
          </a:p>
          <a:p>
            <a:pPr marL="171450" lvl="0" indent="-171450" algn="l" rtl="0">
              <a:lnSpc>
                <a:spcPct val="100000"/>
              </a:lnSpc>
              <a:spcBef>
                <a:spcPts val="0"/>
              </a:spcBef>
              <a:spcAft>
                <a:spcPts val="0"/>
              </a:spcAft>
              <a:buClr>
                <a:schemeClr val="dk1"/>
              </a:buClr>
              <a:buSzPts val="1100"/>
            </a:pPr>
            <a:r>
              <a:rPr lang="en-US" dirty="0" smtClean="0"/>
              <a:t>In </a:t>
            </a:r>
            <a:r>
              <a:rPr lang="en-US" dirty="0"/>
              <a:t>the case of client-installed software, your UAT environment should be representative of your clients’ hardware statistics, or at least someone else’s real-world statistics.</a:t>
            </a: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19013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a:t>Give the participants a brief about the continuous monitoring of a delivery pipeline.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b="1" dirty="0"/>
              <a:t>Notes to the Participants:</a:t>
            </a:r>
            <a:endParaRPr b="1" dirty="0"/>
          </a:p>
          <a:p>
            <a:pPr marL="0" lvl="0" indent="0" algn="l" rtl="0">
              <a:lnSpc>
                <a:spcPct val="100000"/>
              </a:lnSpc>
              <a:spcBef>
                <a:spcPts val="0"/>
              </a:spcBef>
              <a:spcAft>
                <a:spcPts val="0"/>
              </a:spcAft>
              <a:buSzPts val="1100"/>
              <a:buNone/>
            </a:pPr>
            <a:endParaRPr sz="1050" b="1" dirty="0"/>
          </a:p>
          <a:p>
            <a:pPr marL="0" lvl="0" indent="0" algn="l" rtl="0">
              <a:lnSpc>
                <a:spcPct val="100000"/>
              </a:lnSpc>
              <a:spcBef>
                <a:spcPts val="0"/>
              </a:spcBef>
              <a:spcAft>
                <a:spcPts val="0"/>
              </a:spcAft>
              <a:buSzPts val="1100"/>
              <a:buNone/>
            </a:pPr>
            <a:r>
              <a:rPr lang="en-US" dirty="0"/>
              <a:t>You then need to work out what to actually monitor, and how to display that information. Many companies use </a:t>
            </a:r>
            <a:r>
              <a:rPr lang="en-US" dirty="0" err="1"/>
              <a:t>Nagios</a:t>
            </a:r>
            <a:r>
              <a:rPr lang="en-US" dirty="0"/>
              <a:t> for Continuous monitoring. </a:t>
            </a:r>
            <a:r>
              <a:rPr lang="en-US" dirty="0" err="1"/>
              <a:t>Nagios</a:t>
            </a:r>
            <a:r>
              <a:rPr lang="en-US" dirty="0"/>
              <a:t>, a powerful and widely used IT monitoring and management software for problem -solving. It detects problems related to your organization's infrastructure and helps in resolving the issue before it impacts the business. In </a:t>
            </a:r>
            <a:r>
              <a:rPr lang="en-US" dirty="0" err="1"/>
              <a:t>Nagios</a:t>
            </a:r>
            <a:r>
              <a:rPr lang="en-US" dirty="0"/>
              <a:t> the events are classified as: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chemeClr val="dk1"/>
              </a:buClr>
              <a:buSzPts val="1100"/>
              <a:buFont typeface="Arial"/>
              <a:buNone/>
            </a:pPr>
            <a:r>
              <a:rPr lang="en-US" b="1" dirty="0"/>
              <a:t>Green means all of the following are true:</a:t>
            </a:r>
            <a:endParaRPr b="1" dirty="0"/>
          </a:p>
          <a:p>
            <a:pPr marL="0" lvl="0" indent="0" algn="l" rtl="0">
              <a:lnSpc>
                <a:spcPct val="100000"/>
              </a:lnSpc>
              <a:spcBef>
                <a:spcPts val="0"/>
              </a:spcBef>
              <a:spcAft>
                <a:spcPts val="0"/>
              </a:spcAft>
              <a:buClr>
                <a:schemeClr val="dk1"/>
              </a:buClr>
              <a:buSzPts val="1100"/>
              <a:buFont typeface="Arial"/>
              <a:buNone/>
            </a:pPr>
            <a:endParaRPr dirty="0"/>
          </a:p>
          <a:p>
            <a:pPr marL="457200" lvl="0" indent="-298450" algn="l" rtl="0">
              <a:lnSpc>
                <a:spcPct val="100000"/>
              </a:lnSpc>
              <a:spcBef>
                <a:spcPts val="0"/>
              </a:spcBef>
              <a:spcAft>
                <a:spcPts val="0"/>
              </a:spcAft>
              <a:buSzPts val="1100"/>
              <a:buChar char="●"/>
            </a:pPr>
            <a:r>
              <a:rPr lang="en-US" dirty="0"/>
              <a:t>All expected events have occurred.</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No abnormal events have occurred.</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All metrics are nominal (within two standard deviations for this time period).</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All states are fully operational.</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b="1" dirty="0"/>
              <a:t>Amber means at least one of the following is true:</a:t>
            </a:r>
            <a:endParaRPr b="1" dirty="0"/>
          </a:p>
          <a:p>
            <a:pPr marL="0" lvl="0" indent="0" algn="l" rtl="0">
              <a:lnSpc>
                <a:spcPct val="100000"/>
              </a:lnSpc>
              <a:spcBef>
                <a:spcPts val="0"/>
              </a:spcBef>
              <a:spcAft>
                <a:spcPts val="0"/>
              </a:spcAft>
              <a:buClr>
                <a:schemeClr val="dk1"/>
              </a:buClr>
              <a:buSzPts val="1100"/>
              <a:buFont typeface="Arial"/>
              <a:buNone/>
            </a:pPr>
            <a:endParaRPr dirty="0"/>
          </a:p>
          <a:p>
            <a:pPr marL="457200" lvl="0" indent="-298450" algn="l" rtl="0">
              <a:lnSpc>
                <a:spcPct val="100000"/>
              </a:lnSpc>
              <a:spcBef>
                <a:spcPts val="0"/>
              </a:spcBef>
              <a:spcAft>
                <a:spcPts val="0"/>
              </a:spcAft>
              <a:buSzPts val="1100"/>
              <a:buChar char="●"/>
            </a:pPr>
            <a:r>
              <a:rPr lang="en-US" dirty="0"/>
              <a:t>An expected event has not occurred.</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At least one abnormal event, with a medium severity, has occurred.</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One or more parameters are above or below the nominal values.</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A noncritical state is not fully operational (for example, a circuit breaker has cut off a noncritical feature).</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b="1" dirty="0"/>
              <a:t>Red means at least one of the following is true:</a:t>
            </a:r>
            <a:endParaRPr b="1" dirty="0"/>
          </a:p>
          <a:p>
            <a:pPr marL="0" lvl="0" indent="0" algn="l" rtl="0">
              <a:lnSpc>
                <a:spcPct val="100000"/>
              </a:lnSpc>
              <a:spcBef>
                <a:spcPts val="0"/>
              </a:spcBef>
              <a:spcAft>
                <a:spcPts val="0"/>
              </a:spcAft>
              <a:buClr>
                <a:schemeClr val="dk1"/>
              </a:buClr>
              <a:buSzPts val="1100"/>
              <a:buFont typeface="Arial"/>
              <a:buNone/>
            </a:pPr>
            <a:endParaRPr dirty="0"/>
          </a:p>
          <a:p>
            <a:pPr marL="457200" lvl="0" indent="-298450" algn="l" rtl="0">
              <a:lnSpc>
                <a:spcPct val="100000"/>
              </a:lnSpc>
              <a:spcBef>
                <a:spcPts val="0"/>
              </a:spcBef>
              <a:spcAft>
                <a:spcPts val="0"/>
              </a:spcAft>
              <a:buSzPts val="1100"/>
              <a:buChar char="●"/>
            </a:pPr>
            <a:r>
              <a:rPr lang="en-US" dirty="0"/>
              <a:t>A required event has not occurred.</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At least one abnormal event, with a high severity, has occurred.</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One or more parameters are far above or below the nominal values.</a:t>
            </a:r>
            <a:endParaRPr dirty="0"/>
          </a:p>
          <a:p>
            <a:pPr marL="457200" lvl="0" indent="0" algn="l" rtl="0">
              <a:lnSpc>
                <a:spcPct val="100000"/>
              </a:lnSpc>
              <a:spcBef>
                <a:spcPts val="0"/>
              </a:spcBef>
              <a:spcAft>
                <a:spcPts val="0"/>
              </a:spcAft>
              <a:buNone/>
            </a:pPr>
            <a:endParaRPr dirty="0"/>
          </a:p>
          <a:p>
            <a:pPr marL="457200" lvl="0" indent="-298450" algn="l" rtl="0">
              <a:lnSpc>
                <a:spcPct val="100000"/>
              </a:lnSpc>
              <a:spcBef>
                <a:spcPts val="0"/>
              </a:spcBef>
              <a:spcAft>
                <a:spcPts val="0"/>
              </a:spcAft>
              <a:buSzPts val="1100"/>
              <a:buChar char="●"/>
            </a:pPr>
            <a:r>
              <a:rPr lang="en-US" dirty="0"/>
              <a:t>A critical state is not fully operational (for example, “accepting requests” is false where it should be true).</a:t>
            </a: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40616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c2726769f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5c2726769f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how the continuous monitoring support DevOPS.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None/>
            </a:pPr>
            <a:r>
              <a:rPr lang="en-US"/>
              <a:t>The process and technology used to identify compliance and risk problems connected with the economic and operational environment of an organization is continuous monitoring. The economic and operational environment comprises of working together individuals, procedures and systems to promote efficient and effective activities.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100"/>
              <a:buNone/>
            </a:pPr>
            <a:r>
              <a:rPr lang="en-US"/>
              <a:t>It is important to monitor the below points as part of a DevOPS pipeline:</a:t>
            </a:r>
            <a:endParaRPr/>
          </a:p>
          <a:p>
            <a:pPr marL="285750" lvl="0" indent="-241300" algn="l" rtl="0">
              <a:lnSpc>
                <a:spcPct val="115000"/>
              </a:lnSpc>
              <a:spcBef>
                <a:spcPts val="0"/>
              </a:spcBef>
              <a:spcAft>
                <a:spcPts val="0"/>
              </a:spcAft>
              <a:buClr>
                <a:srgbClr val="000000"/>
              </a:buClr>
              <a:buSzPts val="1100"/>
              <a:buChar char="●"/>
            </a:pPr>
            <a:r>
              <a:rPr lang="en-US"/>
              <a:t>Static code analysis – New code do not pass quality gates</a:t>
            </a:r>
            <a:endParaRPr/>
          </a:p>
          <a:p>
            <a:pPr marL="285750" lvl="0" indent="-241300" algn="l" rtl="0">
              <a:lnSpc>
                <a:spcPct val="115000"/>
              </a:lnSpc>
              <a:spcBef>
                <a:spcPts val="0"/>
              </a:spcBef>
              <a:spcAft>
                <a:spcPts val="0"/>
              </a:spcAft>
              <a:buClr>
                <a:srgbClr val="000000"/>
              </a:buClr>
              <a:buSzPts val="1100"/>
              <a:buChar char="●"/>
            </a:pPr>
            <a:r>
              <a:rPr lang="en-US"/>
              <a:t>Failure of the CI process</a:t>
            </a:r>
            <a:endParaRPr/>
          </a:p>
          <a:p>
            <a:pPr marL="285750" lvl="0" indent="-241300" algn="l" rtl="0">
              <a:lnSpc>
                <a:spcPct val="115000"/>
              </a:lnSpc>
              <a:spcBef>
                <a:spcPts val="0"/>
              </a:spcBef>
              <a:spcAft>
                <a:spcPts val="0"/>
              </a:spcAft>
              <a:buClr>
                <a:srgbClr val="000000"/>
              </a:buClr>
              <a:buSzPts val="1100"/>
              <a:buChar char="●"/>
            </a:pPr>
            <a:r>
              <a:rPr lang="en-US"/>
              <a:t>Infrastructure issues where an application needs to be deployed</a:t>
            </a:r>
            <a:endParaRPr/>
          </a:p>
          <a:p>
            <a:pPr marL="285750" lvl="0" indent="-241300" algn="l" rtl="0">
              <a:lnSpc>
                <a:spcPct val="115000"/>
              </a:lnSpc>
              <a:spcBef>
                <a:spcPts val="0"/>
              </a:spcBef>
              <a:spcAft>
                <a:spcPts val="0"/>
              </a:spcAft>
              <a:buClr>
                <a:srgbClr val="000000"/>
              </a:buClr>
              <a:buSzPts val="1100"/>
              <a:buChar char="●"/>
            </a:pPr>
            <a:r>
              <a:rPr lang="en-US"/>
              <a:t>Application issues</a:t>
            </a:r>
            <a:endParaRPr/>
          </a:p>
        </p:txBody>
      </p:sp>
    </p:spTree>
    <p:extLst>
      <p:ext uri="{BB962C8B-B14F-4D97-AF65-F5344CB8AC3E}">
        <p14:creationId xmlns:p14="http://schemas.microsoft.com/office/powerpoint/2010/main" val="25658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solidFill>
                  <a:schemeClr val="dk1"/>
                </a:solidFill>
              </a:rPr>
              <a:t>Notes to the Facilitator:</a:t>
            </a:r>
            <a:endParaRPr sz="12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rPr>
              <a:t>Inform the participants about the topics that they will be learning in this module.</a:t>
            </a:r>
            <a:endParaRPr sz="1200" dirty="0">
              <a:solidFill>
                <a:schemeClr val="dk1"/>
              </a:solidFill>
            </a:endParaRPr>
          </a:p>
          <a:p>
            <a:pPr marL="0" lvl="0" indent="0" algn="l" rtl="0">
              <a:lnSpc>
                <a:spcPct val="115000"/>
              </a:lnSpc>
              <a:spcBef>
                <a:spcPts val="1600"/>
              </a:spcBef>
              <a:spcAft>
                <a:spcPts val="0"/>
              </a:spcAft>
              <a:buClr>
                <a:schemeClr val="dk1"/>
              </a:buClr>
              <a:buSzPts val="1100"/>
              <a:buFont typeface="Arial"/>
              <a:buNone/>
            </a:pPr>
            <a:endParaRPr lang="en-US" sz="1200" b="1" dirty="0" smtClean="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US" sz="1200" b="1" dirty="0" smtClean="0">
                <a:solidFill>
                  <a:schemeClr val="dk1"/>
                </a:solidFill>
              </a:rPr>
              <a:t>Notes </a:t>
            </a:r>
            <a:r>
              <a:rPr lang="en-US" sz="1200" b="1" dirty="0">
                <a:solidFill>
                  <a:schemeClr val="dk1"/>
                </a:solidFill>
              </a:rPr>
              <a:t>to the Participants:</a:t>
            </a:r>
            <a:endParaRPr sz="1200" b="1" dirty="0">
              <a:solidFill>
                <a:schemeClr val="dk1"/>
              </a:solidFill>
            </a:endParaRPr>
          </a:p>
          <a:p>
            <a:pPr marL="0" lvl="0" indent="0" algn="l" rtl="0">
              <a:lnSpc>
                <a:spcPct val="115000"/>
              </a:lnSpc>
              <a:spcBef>
                <a:spcPts val="0"/>
              </a:spcBef>
              <a:spcAft>
                <a:spcPts val="0"/>
              </a:spcAft>
              <a:buSzPts val="1100"/>
              <a:buNone/>
            </a:pPr>
            <a:r>
              <a:rPr lang="en-US" sz="1200" dirty="0">
                <a:solidFill>
                  <a:schemeClr val="dk1"/>
                </a:solidFill>
              </a:rPr>
              <a:t>You will learn about the following topics in this module:</a:t>
            </a:r>
            <a:endParaRPr sz="1200" dirty="0">
              <a:solidFill>
                <a:schemeClr val="dk1"/>
              </a:solidFill>
            </a:endParaRPr>
          </a:p>
          <a:p>
            <a:pPr marL="457200" lvl="0" indent="-298450" algn="l" rtl="0">
              <a:lnSpc>
                <a:spcPct val="115000"/>
              </a:lnSpc>
              <a:spcBef>
                <a:spcPts val="0"/>
              </a:spcBef>
              <a:spcAft>
                <a:spcPts val="0"/>
              </a:spcAft>
              <a:buSzPts val="1100"/>
              <a:buChar char="●"/>
            </a:pPr>
            <a:r>
              <a:rPr lang="en-US" dirty="0"/>
              <a:t>1.3.3 Continuous Development/Integration</a:t>
            </a:r>
            <a:endParaRPr dirty="0"/>
          </a:p>
          <a:p>
            <a:pPr marL="457200" lvl="0" indent="-298450" algn="l" rtl="0">
              <a:lnSpc>
                <a:spcPct val="115000"/>
              </a:lnSpc>
              <a:spcBef>
                <a:spcPts val="0"/>
              </a:spcBef>
              <a:spcAft>
                <a:spcPts val="0"/>
              </a:spcAft>
              <a:buSzPts val="1100"/>
              <a:buChar char="●"/>
            </a:pPr>
            <a:r>
              <a:rPr lang="en-US" dirty="0"/>
              <a:t>1.3.4 Continuous Testing</a:t>
            </a:r>
            <a:endParaRPr dirty="0"/>
          </a:p>
          <a:p>
            <a:pPr marL="914400" lvl="1" indent="-298450" algn="l" rtl="0">
              <a:lnSpc>
                <a:spcPct val="115000"/>
              </a:lnSpc>
              <a:spcBef>
                <a:spcPts val="0"/>
              </a:spcBef>
              <a:spcAft>
                <a:spcPts val="0"/>
              </a:spcAft>
              <a:buSzPts val="1100"/>
              <a:buChar char="○"/>
            </a:pPr>
            <a:r>
              <a:rPr lang="en-US" dirty="0"/>
              <a:t>1.3.4.1 Deploying and Promoting your Application</a:t>
            </a:r>
            <a:endParaRPr dirty="0"/>
          </a:p>
          <a:p>
            <a:pPr marL="914400" lvl="1" indent="-298450" algn="l" rtl="0">
              <a:lnSpc>
                <a:spcPct val="115000"/>
              </a:lnSpc>
              <a:spcBef>
                <a:spcPts val="0"/>
              </a:spcBef>
              <a:spcAft>
                <a:spcPts val="0"/>
              </a:spcAft>
              <a:buSzPts val="1100"/>
              <a:buChar char="○"/>
            </a:pPr>
            <a:r>
              <a:rPr lang="en-US" dirty="0"/>
              <a:t>1.3.4.2 Modeling Your Release Process and Promoting Builds</a:t>
            </a:r>
            <a:endParaRPr dirty="0"/>
          </a:p>
          <a:p>
            <a:pPr marL="457200" lvl="0" indent="-298450" algn="l" rtl="0">
              <a:lnSpc>
                <a:spcPct val="115000"/>
              </a:lnSpc>
              <a:spcBef>
                <a:spcPts val="0"/>
              </a:spcBef>
              <a:spcAft>
                <a:spcPts val="0"/>
              </a:spcAft>
              <a:buSzPts val="1100"/>
              <a:buChar char="●"/>
            </a:pPr>
            <a:r>
              <a:rPr lang="en-US" dirty="0"/>
              <a:t> 1.3.5 Continuous Deployment to successive environments until before Production</a:t>
            </a:r>
            <a:endParaRPr dirty="0"/>
          </a:p>
          <a:p>
            <a:pPr marL="457200" lvl="0" indent="-298450" algn="l" rtl="0">
              <a:lnSpc>
                <a:spcPct val="115000"/>
              </a:lnSpc>
              <a:spcBef>
                <a:spcPts val="0"/>
              </a:spcBef>
              <a:spcAft>
                <a:spcPts val="0"/>
              </a:spcAft>
              <a:buSzPts val="1100"/>
              <a:buChar char="●"/>
            </a:pPr>
            <a:r>
              <a:rPr lang="en-US" dirty="0"/>
              <a:t>1.3.6 Continuous Monitoring for the delivery pipeline</a:t>
            </a:r>
            <a:endParaRPr dirty="0"/>
          </a:p>
          <a:p>
            <a:pPr marL="914400" lvl="1" indent="-298450" algn="l" rtl="0">
              <a:lnSpc>
                <a:spcPct val="115000"/>
              </a:lnSpc>
              <a:spcBef>
                <a:spcPts val="0"/>
              </a:spcBef>
              <a:spcAft>
                <a:spcPts val="0"/>
              </a:spcAft>
              <a:buSzPts val="1100"/>
              <a:buChar char="○"/>
            </a:pPr>
            <a:r>
              <a:rPr lang="en-US" dirty="0"/>
              <a:t>1.3.6.1 </a:t>
            </a:r>
            <a:r>
              <a:rPr lang="en-US" dirty="0" err="1"/>
              <a:t>Nagios</a:t>
            </a:r>
            <a:r>
              <a:rPr lang="en-US" dirty="0"/>
              <a:t> sampler report</a:t>
            </a:r>
            <a:endParaRPr dirty="0"/>
          </a:p>
          <a:p>
            <a:pPr marL="0" marR="0" lvl="0" indent="0" algn="l" rtl="0">
              <a:lnSpc>
                <a:spcPct val="115000"/>
              </a:lnSpc>
              <a:spcBef>
                <a:spcPts val="0"/>
              </a:spcBef>
              <a:spcAft>
                <a:spcPts val="0"/>
              </a:spcAft>
              <a:buNone/>
            </a:pPr>
            <a:endParaRPr dirty="0"/>
          </a:p>
        </p:txBody>
      </p:sp>
    </p:spTree>
    <p:extLst>
      <p:ext uri="{BB962C8B-B14F-4D97-AF65-F5344CB8AC3E}">
        <p14:creationId xmlns:p14="http://schemas.microsoft.com/office/powerpoint/2010/main" val="3387641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7412c55f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57412c55f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the monitoring tools (Nagios) used for continuous monitoring of a delivery pipeline.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As with continuous integration for the development team, it’s essential that the operations team has a big visible display where they can see at a high level if there are any incidents. </a:t>
            </a:r>
            <a:endParaRPr/>
          </a:p>
          <a:p>
            <a:pPr marL="457200" lvl="0" indent="-298450" algn="l" rtl="0">
              <a:lnSpc>
                <a:spcPct val="100000"/>
              </a:lnSpc>
              <a:spcBef>
                <a:spcPts val="0"/>
              </a:spcBef>
              <a:spcAft>
                <a:spcPts val="0"/>
              </a:spcAft>
              <a:buSzPts val="1100"/>
              <a:buChar char="●"/>
            </a:pPr>
            <a:r>
              <a:rPr lang="en-US"/>
              <a:t>They then need to be able to dive into the detail when things go wrong to work out what the problem is. All the open source and commercial tools offer this kind of facility, including the ability to view historical trends and do some kind of reporting.</a:t>
            </a:r>
            <a:endParaRPr/>
          </a:p>
          <a:p>
            <a:pPr marL="457200" lvl="0" indent="-298450" algn="l" rtl="0">
              <a:lnSpc>
                <a:spcPct val="100000"/>
              </a:lnSpc>
              <a:spcBef>
                <a:spcPts val="0"/>
              </a:spcBef>
              <a:spcAft>
                <a:spcPts val="0"/>
              </a:spcAft>
              <a:buSzPts val="1100"/>
              <a:buChar char="●"/>
            </a:pPr>
            <a:r>
              <a:rPr lang="en-US"/>
              <a:t>A screenshot from Nagios is shown in above slide. It’s also extremely useful to know which version of each application is in which environment, and that will require some additional instrumentation and integration work.</a:t>
            </a:r>
            <a:endParaRPr/>
          </a:p>
        </p:txBody>
      </p:sp>
    </p:spTree>
    <p:extLst>
      <p:ext uri="{BB962C8B-B14F-4D97-AF65-F5344CB8AC3E}">
        <p14:creationId xmlns:p14="http://schemas.microsoft.com/office/powerpoint/2010/main" val="971517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c2726769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5c2726769f_1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how the continuous monitoring benefits in DevOps pipeline.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457200" lvl="0" indent="0" algn="l" rtl="0">
              <a:lnSpc>
                <a:spcPct val="100000"/>
              </a:lnSpc>
              <a:spcBef>
                <a:spcPts val="0"/>
              </a:spcBef>
              <a:spcAft>
                <a:spcPts val="0"/>
              </a:spcAft>
              <a:buNone/>
            </a:pPr>
            <a:endParaRPr b="1"/>
          </a:p>
          <a:p>
            <a:pPr marL="0" lvl="0" indent="0" algn="l" rtl="0">
              <a:lnSpc>
                <a:spcPct val="100000"/>
              </a:lnSpc>
              <a:spcBef>
                <a:spcPts val="0"/>
              </a:spcBef>
              <a:spcAft>
                <a:spcPts val="0"/>
              </a:spcAft>
              <a:buNone/>
            </a:pPr>
            <a:r>
              <a:rPr lang="en-US"/>
              <a:t>Continuous monitoring is an end-to-end distribution pipeline backbone, and open source monitoring tools are like ice cream scoop toppings. In order to have transparency about all the procedures, it is desirable to have monitoring at almost every point. It also enables us to rapidly resolve problems. Monitoring should be a well-considered plan application.</a:t>
            </a:r>
            <a:endParaRPr/>
          </a:p>
          <a:p>
            <a:pPr marL="0" lvl="0" indent="0" algn="l" rtl="0">
              <a:lnSpc>
                <a:spcPct val="115000"/>
              </a:lnSpc>
              <a:spcBef>
                <a:spcPts val="0"/>
              </a:spcBef>
              <a:spcAft>
                <a:spcPts val="0"/>
              </a:spcAft>
              <a:buNone/>
            </a:pPr>
            <a:r>
              <a:rPr lang="en-US"/>
              <a:t>Continuous monitoring pipeline enables:</a:t>
            </a:r>
            <a:endParaRPr/>
          </a:p>
          <a:p>
            <a:pPr marL="285750" lvl="0" indent="-241300" algn="l" rtl="0">
              <a:lnSpc>
                <a:spcPct val="115000"/>
              </a:lnSpc>
              <a:spcBef>
                <a:spcPts val="0"/>
              </a:spcBef>
              <a:spcAft>
                <a:spcPts val="0"/>
              </a:spcAft>
              <a:buClr>
                <a:srgbClr val="000000"/>
              </a:buClr>
              <a:buSzPts val="1100"/>
              <a:buChar char="●"/>
            </a:pPr>
            <a:r>
              <a:rPr lang="en-US"/>
              <a:t>More frequent software deployments</a:t>
            </a:r>
            <a:endParaRPr/>
          </a:p>
          <a:p>
            <a:pPr marL="285750" lvl="0" indent="-241300" algn="l" rtl="0">
              <a:lnSpc>
                <a:spcPct val="115000"/>
              </a:lnSpc>
              <a:spcBef>
                <a:spcPts val="0"/>
              </a:spcBef>
              <a:spcAft>
                <a:spcPts val="0"/>
              </a:spcAft>
              <a:buClr>
                <a:srgbClr val="000000"/>
              </a:buClr>
              <a:buSzPts val="1100"/>
              <a:buChar char="●"/>
            </a:pPr>
            <a:r>
              <a:rPr lang="en-US"/>
              <a:t>Faster time to market for new features</a:t>
            </a:r>
            <a:endParaRPr/>
          </a:p>
          <a:p>
            <a:pPr marL="285750" lvl="0" indent="-241300" algn="l" rtl="0">
              <a:lnSpc>
                <a:spcPct val="115000"/>
              </a:lnSpc>
              <a:spcBef>
                <a:spcPts val="0"/>
              </a:spcBef>
              <a:spcAft>
                <a:spcPts val="0"/>
              </a:spcAft>
              <a:buClr>
                <a:srgbClr val="000000"/>
              </a:buClr>
              <a:buSzPts val="1100"/>
              <a:buChar char="●"/>
            </a:pPr>
            <a:r>
              <a:rPr lang="en-US"/>
              <a:t>Better application quality and performance</a:t>
            </a:r>
            <a:endParaRPr/>
          </a:p>
          <a:p>
            <a:pPr marL="285750" lvl="0" indent="-241300" algn="l" rtl="0">
              <a:lnSpc>
                <a:spcPct val="115000"/>
              </a:lnSpc>
              <a:spcBef>
                <a:spcPts val="0"/>
              </a:spcBef>
              <a:spcAft>
                <a:spcPts val="0"/>
              </a:spcAft>
              <a:buClr>
                <a:srgbClr val="000000"/>
              </a:buClr>
              <a:buSzPts val="1100"/>
              <a:buChar char="●"/>
            </a:pPr>
            <a:r>
              <a:rPr lang="en-US"/>
              <a:t>Increased operational efficiency</a:t>
            </a:r>
            <a:endParaRPr/>
          </a:p>
          <a:p>
            <a:pPr marL="285750" lvl="0" indent="-241300" algn="l" rtl="0">
              <a:lnSpc>
                <a:spcPct val="115000"/>
              </a:lnSpc>
              <a:spcBef>
                <a:spcPts val="0"/>
              </a:spcBef>
              <a:spcAft>
                <a:spcPts val="0"/>
              </a:spcAft>
              <a:buClr>
                <a:srgbClr val="000000"/>
              </a:buClr>
              <a:buSzPts val="1100"/>
              <a:buChar char="●"/>
            </a:pPr>
            <a:r>
              <a:rPr lang="en-US"/>
              <a:t>Shorter times between software fixes</a:t>
            </a:r>
            <a:endParaRPr/>
          </a:p>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913360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1. D. </a:t>
            </a:r>
            <a:r>
              <a:rPr lang="en-US" dirty="0"/>
              <a:t>All of the above</a:t>
            </a: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6685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7412c55f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57412c55f5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dirty="0" err="1"/>
              <a:t>Ans</a:t>
            </a:r>
            <a:r>
              <a:rPr lang="en-US" dirty="0"/>
              <a:t>: </a:t>
            </a:r>
            <a:endParaRPr lang="en-US" dirty="0" smtClean="0"/>
          </a:p>
          <a:p>
            <a:pPr marL="0" lvl="0" indent="0" algn="l" rtl="0">
              <a:lnSpc>
                <a:spcPct val="100000"/>
              </a:lnSpc>
              <a:spcBef>
                <a:spcPts val="0"/>
              </a:spcBef>
              <a:spcAft>
                <a:spcPts val="0"/>
              </a:spcAft>
              <a:buSzPts val="1100"/>
              <a:buNone/>
            </a:pPr>
            <a:r>
              <a:rPr lang="en-US" dirty="0" smtClean="0"/>
              <a:t>2. A. </a:t>
            </a:r>
            <a:r>
              <a:rPr lang="en-US" dirty="0"/>
              <a:t>Amber</a:t>
            </a:r>
            <a:endParaRPr b="1" dirty="0"/>
          </a:p>
        </p:txBody>
      </p:sp>
    </p:spTree>
    <p:extLst>
      <p:ext uri="{BB962C8B-B14F-4D97-AF65-F5344CB8AC3E}">
        <p14:creationId xmlns:p14="http://schemas.microsoft.com/office/powerpoint/2010/main" val="2526384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to the participants about Continuous feedback.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The feedback loop is very a important aspect of DevOps. It plays a very important role for the success of DevOps. The feedback loop consists of automated communication between an issue registered during development and the human element of the DevOps process. It should be managed by a tool, through which issues must be registered manually or via an automated mechanism. The issue should also be tagged with an artifact that developers can use to trace what occurred, why it occurred, and where in the process it occurred. The tool should help to define the chain of communication with all automated and human elements in the loop. </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Clr>
                <a:schemeClr val="dk1"/>
              </a:buClr>
              <a:buSzPts val="1100"/>
              <a:buFont typeface="Arial"/>
              <a:buNone/>
            </a:pPr>
            <a:r>
              <a:rPr lang="en-US"/>
              <a:t>Continuous feedback is essential to application release and deployment because it evaluates the effect of each release on the user experience and then reports that evaluation back to the DevOps team to improve future releases.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Stakeholders (customers, users, management) see results quickly and become more engaged in the project, offering more time, insight, and funding. The most energizing phenomenon on a software team is seeing early releases perform (or be demoed) in action. No amount of spec review can substitute for the value of working bits.Stakeholders (customers, users, management) see results quickly and become more engaged in the project, offering more time, insight, and funding. The most energizing phenomenon on a software team is seeing early releases perform (or be demoed) in action. No amount of spec review can substitute for the value of working bits.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9594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to the participants about the continuous feedback that should be.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Feedback should be Fast and early, Visible and accessible and Actionable.</a:t>
            </a:r>
            <a:endParaRPr b="0"/>
          </a:p>
        </p:txBody>
      </p:sp>
    </p:spTree>
    <p:extLst>
      <p:ext uri="{BB962C8B-B14F-4D97-AF65-F5344CB8AC3E}">
        <p14:creationId xmlns:p14="http://schemas.microsoft.com/office/powerpoint/2010/main" val="2034014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to the participants about Continuous Feedback that should not be.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Feedback should not be Too little, Too much and Too late:</a:t>
            </a:r>
            <a:endParaRPr b="0"/>
          </a:p>
        </p:txBody>
      </p:sp>
    </p:spTree>
    <p:extLst>
      <p:ext uri="{BB962C8B-B14F-4D97-AF65-F5344CB8AC3E}">
        <p14:creationId xmlns:p14="http://schemas.microsoft.com/office/powerpoint/2010/main" val="2746661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continuous feedback rules.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r>
              <a:rPr lang="en-US"/>
              <a:t>The various rules of Continuous Feedback. </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Broken Builds: If any builds are failed, do not merge that code. Fix the code and then merge the code. So that only Quality code will be checked-in.</a:t>
            </a:r>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b="0"/>
              <a:t>Drop in Code – Coverage: Code coverage is one of the important metrics for any product. As per the standard most of the companies set 80% coverage standard for new code</a:t>
            </a:r>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b="0"/>
              <a:t>Failed Smoke-test: If smoke test fails. Stop the build immediately and rollback to the previous working version. Fix the issue and then perform the Smoke test.</a:t>
            </a:r>
            <a:endParaRPr b="0"/>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1321555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r>
              <a:rPr lang="en-US" b="0" dirty="0" err="1"/>
              <a:t>Ans</a:t>
            </a:r>
            <a:r>
              <a:rPr lang="en-US" b="0" dirty="0"/>
              <a:t>: 1. Actionable</a:t>
            </a:r>
            <a:endParaRPr b="0" dirty="0"/>
          </a:p>
        </p:txBody>
      </p:sp>
    </p:spTree>
    <p:extLst>
      <p:ext uri="{BB962C8B-B14F-4D97-AF65-F5344CB8AC3E}">
        <p14:creationId xmlns:p14="http://schemas.microsoft.com/office/powerpoint/2010/main" val="1783207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Ans: 2. Failed smoke tests</a:t>
            </a:r>
            <a:endParaRPr b="1"/>
          </a:p>
        </p:txBody>
      </p:sp>
    </p:spTree>
    <p:extLst>
      <p:ext uri="{BB962C8B-B14F-4D97-AF65-F5344CB8AC3E}">
        <p14:creationId xmlns:p14="http://schemas.microsoft.com/office/powerpoint/2010/main" val="731376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7412c55f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57412c55f5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solidFill>
                  <a:schemeClr val="dk1"/>
                </a:solidFill>
              </a:rPr>
              <a:t>Notes to the Facilitator:</a:t>
            </a:r>
            <a:endParaRPr sz="12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rPr>
              <a:t>Inform the participants about the topics that they will be learning in this module.</a:t>
            </a:r>
            <a:endParaRPr sz="1200" dirty="0">
              <a:solidFill>
                <a:schemeClr val="dk1"/>
              </a:solidFill>
            </a:endParaRPr>
          </a:p>
          <a:p>
            <a:pPr marL="0" lvl="0" indent="0" algn="l" rtl="0">
              <a:lnSpc>
                <a:spcPct val="115000"/>
              </a:lnSpc>
              <a:spcBef>
                <a:spcPts val="1600"/>
              </a:spcBef>
              <a:spcAft>
                <a:spcPts val="0"/>
              </a:spcAft>
              <a:buClr>
                <a:schemeClr val="dk1"/>
              </a:buClr>
              <a:buSzPts val="1100"/>
              <a:buFont typeface="Arial"/>
              <a:buNone/>
            </a:pPr>
            <a:endParaRPr lang="en-US" sz="1200" b="1" dirty="0" smtClean="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US" sz="1200" b="1" dirty="0" smtClean="0">
                <a:solidFill>
                  <a:schemeClr val="dk1"/>
                </a:solidFill>
              </a:rPr>
              <a:t>Notes </a:t>
            </a:r>
            <a:r>
              <a:rPr lang="en-US" sz="1200" b="1" dirty="0">
                <a:solidFill>
                  <a:schemeClr val="dk1"/>
                </a:solidFill>
              </a:rPr>
              <a:t>to the Participants:</a:t>
            </a:r>
            <a:endParaRPr sz="1200" b="1" dirty="0">
              <a:solidFill>
                <a:schemeClr val="dk1"/>
              </a:solidFill>
            </a:endParaRPr>
          </a:p>
          <a:p>
            <a:pPr marL="0" lvl="0" indent="0" algn="l" rtl="0">
              <a:lnSpc>
                <a:spcPct val="115000"/>
              </a:lnSpc>
              <a:spcBef>
                <a:spcPts val="0"/>
              </a:spcBef>
              <a:spcAft>
                <a:spcPts val="0"/>
              </a:spcAft>
              <a:buSzPts val="1100"/>
              <a:buNone/>
            </a:pPr>
            <a:r>
              <a:rPr lang="en-US" sz="1200" dirty="0">
                <a:solidFill>
                  <a:schemeClr val="dk1"/>
                </a:solidFill>
              </a:rPr>
              <a:t>You will learn about the following topics in this module:</a:t>
            </a:r>
            <a:endParaRPr sz="1200" dirty="0">
              <a:solidFill>
                <a:schemeClr val="dk1"/>
              </a:solidFill>
            </a:endParaRPr>
          </a:p>
          <a:p>
            <a:pPr marL="457200" lvl="0" indent="-298450" algn="l" rtl="0">
              <a:lnSpc>
                <a:spcPct val="115000"/>
              </a:lnSpc>
              <a:spcBef>
                <a:spcPts val="0"/>
              </a:spcBef>
              <a:spcAft>
                <a:spcPts val="0"/>
              </a:spcAft>
              <a:buClr>
                <a:srgbClr val="000000"/>
              </a:buClr>
              <a:buSzPts val="1100"/>
              <a:buChar char="●"/>
            </a:pPr>
            <a:r>
              <a:rPr lang="en-US" dirty="0"/>
              <a:t>1.3.7 Continuous Feedback</a:t>
            </a:r>
            <a:endParaRPr dirty="0"/>
          </a:p>
          <a:p>
            <a:pPr marL="914400" lvl="1" indent="-298450" algn="l" rtl="0">
              <a:lnSpc>
                <a:spcPct val="115000"/>
              </a:lnSpc>
              <a:spcBef>
                <a:spcPts val="0"/>
              </a:spcBef>
              <a:spcAft>
                <a:spcPts val="0"/>
              </a:spcAft>
              <a:buClr>
                <a:srgbClr val="000000"/>
              </a:buClr>
              <a:buSzPts val="1100"/>
              <a:buChar char="○"/>
            </a:pPr>
            <a:r>
              <a:rPr lang="en-US" dirty="0"/>
              <a:t>1.3.7.1 Continuous Feedback should be</a:t>
            </a:r>
            <a:endParaRPr dirty="0"/>
          </a:p>
          <a:p>
            <a:pPr marL="914400" lvl="1" indent="-298450" algn="l" rtl="0">
              <a:lnSpc>
                <a:spcPct val="115000"/>
              </a:lnSpc>
              <a:spcBef>
                <a:spcPts val="0"/>
              </a:spcBef>
              <a:spcAft>
                <a:spcPts val="0"/>
              </a:spcAft>
              <a:buClr>
                <a:srgbClr val="000000"/>
              </a:buClr>
              <a:buSzPts val="1100"/>
              <a:buChar char="○"/>
            </a:pPr>
            <a:r>
              <a:rPr lang="en-US" dirty="0"/>
              <a:t>1.3.7.2 Continuous Feedback should not be</a:t>
            </a:r>
            <a:endParaRPr dirty="0"/>
          </a:p>
          <a:p>
            <a:pPr marL="914400" lvl="1" indent="-298450" algn="l" rtl="0">
              <a:lnSpc>
                <a:spcPct val="115000"/>
              </a:lnSpc>
              <a:spcBef>
                <a:spcPts val="0"/>
              </a:spcBef>
              <a:spcAft>
                <a:spcPts val="0"/>
              </a:spcAft>
              <a:buClr>
                <a:srgbClr val="000000"/>
              </a:buClr>
              <a:buSzPts val="1100"/>
              <a:buChar char="○"/>
            </a:pPr>
            <a:r>
              <a:rPr lang="en-US" dirty="0"/>
              <a:t>1.3.7.3 Continuous Feedback rules</a:t>
            </a:r>
            <a:endParaRPr dirty="0"/>
          </a:p>
          <a:p>
            <a:pPr marL="457200" lvl="0" indent="0" algn="l" rtl="0">
              <a:lnSpc>
                <a:spcPct val="115000"/>
              </a:lnSpc>
              <a:spcBef>
                <a:spcPts val="0"/>
              </a:spcBef>
              <a:spcAft>
                <a:spcPts val="0"/>
              </a:spcAft>
              <a:buNone/>
            </a:pPr>
            <a:endParaRPr dirty="0"/>
          </a:p>
          <a:p>
            <a:pPr marL="457200" lvl="0" indent="-298450" algn="l" rtl="0">
              <a:lnSpc>
                <a:spcPct val="115000"/>
              </a:lnSpc>
              <a:spcBef>
                <a:spcPts val="0"/>
              </a:spcBef>
              <a:spcAft>
                <a:spcPts val="0"/>
              </a:spcAft>
              <a:buClr>
                <a:srgbClr val="000000"/>
              </a:buClr>
              <a:buSzPts val="1100"/>
              <a:buChar char="●"/>
            </a:pPr>
            <a:r>
              <a:rPr lang="en-US" dirty="0"/>
              <a:t>1.3.8 Compuware </a:t>
            </a:r>
            <a:r>
              <a:rPr lang="en-US" dirty="0" err="1"/>
              <a:t>DevOps</a:t>
            </a:r>
            <a:r>
              <a:rPr lang="en-US" dirty="0"/>
              <a:t> transformation case study</a:t>
            </a:r>
            <a:endParaRPr dirty="0"/>
          </a:p>
        </p:txBody>
      </p:sp>
    </p:spTree>
    <p:extLst>
      <p:ext uri="{BB962C8B-B14F-4D97-AF65-F5344CB8AC3E}">
        <p14:creationId xmlns:p14="http://schemas.microsoft.com/office/powerpoint/2010/main" val="136977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7412c55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57412c55f5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Ans:1. True</a:t>
            </a:r>
            <a:endParaRPr b="1"/>
          </a:p>
        </p:txBody>
      </p:sp>
    </p:spTree>
    <p:extLst>
      <p:ext uri="{BB962C8B-B14F-4D97-AF65-F5344CB8AC3E}">
        <p14:creationId xmlns:p14="http://schemas.microsoft.com/office/powerpoint/2010/main" val="3991903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a8aa3ab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5a8aa3ab7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Divide the students in groups and discuss about releasing an application to the production, CD engineering best practices, Continuous Testing and Continuous Feedback.</a:t>
            </a:r>
            <a:endParaRPr>
              <a:solidFill>
                <a:schemeClr val="dk1"/>
              </a:solidFill>
            </a:endParaRPr>
          </a:p>
          <a:p>
            <a:pPr marL="0" lvl="0" indent="0" algn="l" rtl="0">
              <a:lnSpc>
                <a:spcPct val="115000"/>
              </a:lnSpc>
              <a:spcBef>
                <a:spcPts val="0"/>
              </a:spcBef>
              <a:spcAft>
                <a:spcPts val="0"/>
              </a:spcAft>
              <a:buSzPts val="1100"/>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Notes to Participants</a:t>
            </a:r>
            <a:r>
              <a:rPr lang="en-US">
                <a:solidFill>
                  <a:schemeClr val="dk1"/>
                </a:solidFill>
              </a:rPr>
              <a:t>:</a:t>
            </a:r>
            <a:endParaRPr>
              <a:solidFill>
                <a:schemeClr val="dk1"/>
              </a:solidFill>
            </a:endParaRPr>
          </a:p>
          <a:p>
            <a:pPr marL="0" lvl="0" indent="0" algn="l" rtl="0">
              <a:lnSpc>
                <a:spcPct val="115000"/>
              </a:lnSpc>
              <a:spcBef>
                <a:spcPts val="0"/>
              </a:spcBef>
              <a:spcAft>
                <a:spcPts val="0"/>
              </a:spcAft>
              <a:buSzPts val="1100"/>
              <a:buNone/>
            </a:pPr>
            <a:r>
              <a:rPr lang="en-US">
                <a:solidFill>
                  <a:schemeClr val="dk1"/>
                </a:solidFill>
              </a:rPr>
              <a:t>We’ve so far discussed about different aspects of releasing an application to the production, the best practices followed by CD engineering , Continuous testing and Continuous Feedback. Let’s discuss Compuware DevOps case study and know how they got benefited by adopting DevOps model.</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689214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Compuware DevOps transformation case study.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For Compuware, the solution to above problems were</a:t>
            </a:r>
            <a:r>
              <a:rPr lang="en-US"/>
              <a:t>: </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Agility: </a:t>
            </a:r>
            <a:r>
              <a:rPr lang="en-US" sz="1100" b="0" i="0" u="none" strike="noStrike" cap="none">
                <a:solidFill>
                  <a:srgbClr val="000000"/>
                </a:solidFill>
                <a:latin typeface="Arial"/>
                <a:ea typeface="Arial"/>
                <a:cs typeface="Arial"/>
                <a:sym typeface="Arial"/>
              </a:rPr>
              <a:t>They wanted to be fully agile so that they could have continuous code drops and fulfill business needs in a timely basis.</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Confidence: </a:t>
            </a:r>
            <a:r>
              <a:rPr lang="en-US" sz="1100" b="0" i="0" u="none" strike="noStrike" cap="none">
                <a:solidFill>
                  <a:srgbClr val="000000"/>
                </a:solidFill>
                <a:latin typeface="Arial"/>
                <a:ea typeface="Arial"/>
                <a:cs typeface="Arial"/>
                <a:sym typeface="Arial"/>
              </a:rPr>
              <a:t>They wanted to have the confidence to know that when changes are made, what they were delivering was going to work and was good, so we had to know that they could move at a fast pace to be able to deliver what they wanted.</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Efficiency: </a:t>
            </a:r>
            <a:r>
              <a:rPr lang="en-US" sz="1100" b="0" i="0" u="none" strike="noStrike" cap="none">
                <a:solidFill>
                  <a:srgbClr val="000000"/>
                </a:solidFill>
                <a:latin typeface="Arial"/>
                <a:ea typeface="Arial"/>
                <a:cs typeface="Arial"/>
                <a:sym typeface="Arial"/>
              </a:rPr>
              <a:t>They had to be efficient, and move across the entire enterprise.</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Ease of use: </a:t>
            </a:r>
            <a:r>
              <a:rPr lang="en-US" sz="1100" b="0" i="0" u="none" strike="noStrike" cap="none">
                <a:solidFill>
                  <a:srgbClr val="000000"/>
                </a:solidFill>
                <a:latin typeface="Arial"/>
                <a:ea typeface="Arial"/>
                <a:cs typeface="Arial"/>
                <a:sym typeface="Arial"/>
              </a:rPr>
              <a:t>Their tools had to be easy to empower the developers to be able to move at that pace, and to make updates and enhancements that would be valuable, provide business needs, and meet the business objectives.</a:t>
            </a:r>
            <a:endParaRPr/>
          </a:p>
          <a:p>
            <a:pPr marL="158750" lvl="0" indent="0" algn="l" rtl="0">
              <a:lnSpc>
                <a:spcPct val="100000"/>
              </a:lnSpc>
              <a:spcBef>
                <a:spcPts val="0"/>
              </a:spcBef>
              <a:spcAft>
                <a:spcPts val="0"/>
              </a:spcAft>
              <a:buSzPts val="1100"/>
              <a:buNone/>
            </a:pPr>
            <a:r>
              <a:rPr lang="en-US" sz="1100" b="1" i="0" u="none" strike="noStrike" cap="none">
                <a:solidFill>
                  <a:srgbClr val="000000"/>
                </a:solidFill>
                <a:latin typeface="Arial"/>
                <a:ea typeface="Arial"/>
                <a:cs typeface="Arial"/>
                <a:sym typeface="Arial"/>
              </a:rPr>
              <a:t>Integrations: </a:t>
            </a:r>
            <a:r>
              <a:rPr lang="en-US" sz="1100" b="0" i="0" u="none" strike="noStrike" cap="none">
                <a:solidFill>
                  <a:srgbClr val="000000"/>
                </a:solidFill>
                <a:latin typeface="Arial"/>
                <a:ea typeface="Arial"/>
                <a:cs typeface="Arial"/>
                <a:sym typeface="Arial"/>
              </a:rPr>
              <a:t>Being in the enterprise companies, the mainframe integrates across the entire enterprise, through the cloud, and all the way back to your mainframe system of record. So they had to make sure that those integrations would be available.</a:t>
            </a:r>
            <a:endParaRPr/>
          </a:p>
          <a:p>
            <a:pPr marL="0" lvl="0" indent="0" algn="l" rtl="0">
              <a:lnSpc>
                <a:spcPct val="100000"/>
              </a:lnSpc>
              <a:spcBef>
                <a:spcPts val="0"/>
              </a:spcBef>
              <a:spcAft>
                <a:spcPts val="0"/>
              </a:spcAft>
              <a:buSzPts val="1100"/>
              <a:buNone/>
            </a:pPr>
            <a:endParaRPr b="1"/>
          </a:p>
        </p:txBody>
      </p:sp>
    </p:spTree>
    <p:extLst>
      <p:ext uri="{BB962C8B-B14F-4D97-AF65-F5344CB8AC3E}">
        <p14:creationId xmlns:p14="http://schemas.microsoft.com/office/powerpoint/2010/main" val="2558665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a brief to the participants about Compuware DevOps toolchain.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Determining the Right tools:</a:t>
            </a:r>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b="0"/>
              <a:t>What they did was to put in a toolchain, below you’ll see an example of Compuware DevOps Toolchain that they are using to develop the software.</a:t>
            </a:r>
            <a:endParaRPr/>
          </a:p>
          <a:p>
            <a:pPr marL="0" lvl="0" indent="0" algn="l" rtl="0">
              <a:lnSpc>
                <a:spcPct val="100000"/>
              </a:lnSpc>
              <a:spcBef>
                <a:spcPts val="0"/>
              </a:spcBef>
              <a:spcAft>
                <a:spcPts val="0"/>
              </a:spcAft>
              <a:buSzPts val="1100"/>
              <a:buNone/>
            </a:pPr>
            <a:endParaRPr b="0"/>
          </a:p>
          <a:p>
            <a:pPr marL="171450" lvl="0" indent="-171450" algn="l" rtl="0">
              <a:lnSpc>
                <a:spcPct val="100000"/>
              </a:lnSpc>
              <a:spcBef>
                <a:spcPts val="0"/>
              </a:spcBef>
              <a:spcAft>
                <a:spcPts val="0"/>
              </a:spcAft>
              <a:buSzPts val="1100"/>
              <a:buChar char="●"/>
            </a:pPr>
            <a:r>
              <a:rPr lang="en-US" b="0"/>
              <a:t>First, in the upper left hand side, </a:t>
            </a:r>
            <a:r>
              <a:rPr lang="en-US"/>
              <a:t>let's</a:t>
            </a:r>
            <a:r>
              <a:rPr lang="en-US" b="0"/>
              <a:t> start with Salesforce, which is how they interact with the customers so that they can provide ideas to Compuware, and can communicate using that portal.</a:t>
            </a:r>
            <a:endParaRPr/>
          </a:p>
          <a:p>
            <a:pPr marL="171450" lvl="0" indent="-101600" algn="l" rtl="0">
              <a:lnSpc>
                <a:spcPct val="100000"/>
              </a:lnSpc>
              <a:spcBef>
                <a:spcPts val="0"/>
              </a:spcBef>
              <a:spcAft>
                <a:spcPts val="0"/>
              </a:spcAft>
              <a:buSzPts val="1100"/>
              <a:buNone/>
            </a:pPr>
            <a:endParaRPr b="0"/>
          </a:p>
          <a:p>
            <a:pPr marL="171450" lvl="0" indent="-171450" algn="l" rtl="0">
              <a:lnSpc>
                <a:spcPct val="100000"/>
              </a:lnSpc>
              <a:spcBef>
                <a:spcPts val="0"/>
              </a:spcBef>
              <a:spcAft>
                <a:spcPts val="0"/>
              </a:spcAft>
              <a:buSzPts val="1100"/>
              <a:buChar char="●"/>
            </a:pPr>
            <a:r>
              <a:rPr lang="en-US" b="0"/>
              <a:t>Next tools is Confluence. When they have a new idea that comes in, they put it out in Confluence, and they get a lot of collaboration from the people around the world who are interacting with their customers and using Compuware products.</a:t>
            </a:r>
            <a:endParaRPr/>
          </a:p>
          <a:p>
            <a:pPr marL="171450" lvl="0" indent="-101600" algn="l" rtl="0">
              <a:lnSpc>
                <a:spcPct val="100000"/>
              </a:lnSpc>
              <a:spcBef>
                <a:spcPts val="0"/>
              </a:spcBef>
              <a:spcAft>
                <a:spcPts val="0"/>
              </a:spcAft>
              <a:buSzPts val="1100"/>
              <a:buNone/>
            </a:pPr>
            <a:endParaRPr b="0"/>
          </a:p>
          <a:p>
            <a:pPr marL="171450" lvl="0" indent="-171450" algn="l" rtl="0">
              <a:lnSpc>
                <a:spcPct val="100000"/>
              </a:lnSpc>
              <a:spcBef>
                <a:spcPts val="0"/>
              </a:spcBef>
              <a:spcAft>
                <a:spcPts val="0"/>
              </a:spcAft>
              <a:buSzPts val="1100"/>
              <a:buChar char="●"/>
            </a:pPr>
            <a:r>
              <a:rPr lang="en-US" b="0"/>
              <a:t>Finally, they use JIRA for all of the project management, for all of the task management, for the agile boards, etc. so that they can keep track of everything they are doing.</a:t>
            </a:r>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b="0"/>
              <a:t>The next phase happens as they move through code editing, application understanding, to validate their code, debug the code, edit, and manage the code, etc.</a:t>
            </a:r>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b="0"/>
              <a:t>For this stage, they use the Compuware Topaz base, which is an Eclipse Base ID which interacts with the mainframe tools. It works with the interactive debuggers, and it can integrate with all the different tools.</a:t>
            </a:r>
            <a:endParaRPr/>
          </a:p>
          <a:p>
            <a:pPr marL="0" lvl="0" indent="0" algn="l" rtl="0">
              <a:lnSpc>
                <a:spcPct val="100000"/>
              </a:lnSpc>
              <a:spcBef>
                <a:spcPts val="0"/>
              </a:spcBef>
              <a:spcAft>
                <a:spcPts val="0"/>
              </a:spcAft>
              <a:buSzPts val="1100"/>
              <a:buNone/>
            </a:pPr>
            <a:endParaRPr b="0"/>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They use two version control systems.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They use ISPW, which is the mainframe source code management system; and they also use Git for the distributed code. They believe that the source code should be managed on the platform where it is going to be built and executed, so mainframe code stays on the mainframe, distributed code stays on distributed platform.</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They use Jenkins for the continuous integration into ISPW and Git to identify when code changes are made. Once those code changes are made, it automatically initiates automated testing; both mainframe, distributed platforms as well as builds.</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Then the results from the testing go into Sonar where they can use it to identify code quality, identify how the changes are made to their products, and how the code is impacting the quality of what they are delivering.</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For test automation, they use not only Topaz products, but also use Zephyr and Hiperstation Strobe for performance. So they are monitoring the continuous performance and continuous viability of all code changes. They like to ensure that they have at least 50% code coverage as they move along.</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And then, finally, they get to where they have to deploy. Again, they use ISPW and XebiaLabs XL Release to do the deployments across different platforms, and that allows them to move and confidently move code changes from development to QA to production.</a:t>
            </a:r>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Then, once they are in production, they have to monitor if there’s faults, errors, or any performance issues. They continuously monitor performance using Strobe, and have an integration back into JIRA. Within the environment, if an issue is found, JIRA issues can be opened and sent back to developers so that they can keep a continuous integration in the true spirit of being fully DevOps enabled.</a:t>
            </a:r>
            <a:endParaRPr/>
          </a:p>
          <a:p>
            <a:pPr marL="0" lvl="0" indent="0" algn="l" rtl="0">
              <a:lnSpc>
                <a:spcPct val="100000"/>
              </a:lnSpc>
              <a:spcBef>
                <a:spcPts val="0"/>
              </a:spcBef>
              <a:spcAft>
                <a:spcPts val="0"/>
              </a:spcAft>
              <a:buSzPts val="1100"/>
              <a:buNone/>
            </a:pPr>
            <a:endParaRPr b="0"/>
          </a:p>
        </p:txBody>
      </p:sp>
    </p:spTree>
    <p:extLst>
      <p:ext uri="{BB962C8B-B14F-4D97-AF65-F5344CB8AC3E}">
        <p14:creationId xmlns:p14="http://schemas.microsoft.com/office/powerpoint/2010/main" val="242801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participants about Compuware DevOps metrics that is improved with CI/CD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171450" lvl="0" indent="-171450" algn="l" rtl="0">
              <a:lnSpc>
                <a:spcPct val="100000"/>
              </a:lnSpc>
              <a:spcBef>
                <a:spcPts val="0"/>
              </a:spcBef>
              <a:spcAft>
                <a:spcPts val="0"/>
              </a:spcAft>
              <a:buSzPts val="1100"/>
              <a:buChar char="●"/>
            </a:pPr>
            <a:r>
              <a:rPr lang="en-US" b="0"/>
              <a:t>Through the DevOps toolchain, Compuware is able to cut their deployment time by two thirds, which means they were able to more rapidly deploy the software that they have. </a:t>
            </a:r>
            <a:endParaRPr/>
          </a:p>
          <a:p>
            <a:pPr marL="171450" lvl="0" indent="-171450" algn="l" rtl="0">
              <a:lnSpc>
                <a:spcPct val="100000"/>
              </a:lnSpc>
              <a:spcBef>
                <a:spcPts val="0"/>
              </a:spcBef>
              <a:spcAft>
                <a:spcPts val="0"/>
              </a:spcAft>
              <a:buSzPts val="1100"/>
              <a:buChar char="●"/>
            </a:pPr>
            <a:r>
              <a:rPr lang="en-US" b="0"/>
              <a:t>As per the estimate they do about two times more code delivery per developer per year, and that’s not measured by lines of code. </a:t>
            </a:r>
            <a:endParaRPr/>
          </a:p>
          <a:p>
            <a:pPr marL="171450" lvl="0" indent="-171450" algn="l" rtl="0">
              <a:lnSpc>
                <a:spcPct val="100000"/>
              </a:lnSpc>
              <a:spcBef>
                <a:spcPts val="0"/>
              </a:spcBef>
              <a:spcAft>
                <a:spcPts val="0"/>
              </a:spcAft>
              <a:buSzPts val="1100"/>
              <a:buChar char="●"/>
            </a:pPr>
            <a:r>
              <a:rPr lang="en-US" b="0"/>
              <a:t>They actually measure that by stories, tasks, and enhancements that are delivered. In other words, they are measuring on the value that they are providing to the end users in applications that is being delivered, not just simply lines of code.</a:t>
            </a:r>
            <a:endParaRPr/>
          </a:p>
          <a:p>
            <a:pPr marL="171450" lvl="0" indent="-171450" algn="l" rtl="0">
              <a:lnSpc>
                <a:spcPct val="100000"/>
              </a:lnSpc>
              <a:spcBef>
                <a:spcPts val="0"/>
              </a:spcBef>
              <a:spcAft>
                <a:spcPts val="0"/>
              </a:spcAft>
              <a:buSzPts val="1100"/>
              <a:buChar char="●"/>
            </a:pPr>
            <a:r>
              <a:rPr lang="en-US" b="0"/>
              <a:t>Through automated testing and the use of continuous integration, year after year they have reduced the defects reported by the customers and end users by seven percent. </a:t>
            </a:r>
            <a:endParaRPr/>
          </a:p>
        </p:txBody>
      </p:sp>
    </p:spTree>
    <p:extLst>
      <p:ext uri="{BB962C8B-B14F-4D97-AF65-F5344CB8AC3E}">
        <p14:creationId xmlns:p14="http://schemas.microsoft.com/office/powerpoint/2010/main" val="1361423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solidFill>
                  <a:schemeClr val="dk1"/>
                </a:solidFill>
              </a:rPr>
              <a:t>Notes to the Facilitator:</a:t>
            </a:r>
            <a:endParaRPr sz="1200" b="1" dirty="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US" sz="1200" dirty="0">
                <a:solidFill>
                  <a:schemeClr val="dk1"/>
                </a:solidFill>
              </a:rPr>
              <a:t>Share the module summary with the audience.</a:t>
            </a:r>
            <a:endParaRPr sz="1200" dirty="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US" sz="1200" dirty="0">
                <a:solidFill>
                  <a:schemeClr val="dk1"/>
                </a:solidFill>
              </a:rPr>
              <a:t>Ask the participants if they have any questions. They can ask their queries by raising their hands.</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dirty="0">
                <a:solidFill>
                  <a:schemeClr val="dk1"/>
                </a:solidFill>
              </a:rPr>
              <a:t>Notes to the Participants:</a:t>
            </a:r>
            <a:endParaRPr b="1" dirty="0">
              <a:solidFill>
                <a:schemeClr val="dk1"/>
              </a:solidFill>
            </a:endParaRPr>
          </a:p>
          <a:p>
            <a:pPr marL="0" lvl="0" indent="0" algn="l" rtl="0">
              <a:lnSpc>
                <a:spcPct val="115000"/>
              </a:lnSpc>
              <a:spcBef>
                <a:spcPts val="0"/>
              </a:spcBef>
              <a:spcAft>
                <a:spcPts val="0"/>
              </a:spcAft>
              <a:buSzPts val="1100"/>
              <a:buNone/>
            </a:pPr>
            <a:r>
              <a:rPr lang="en-US" sz="1200" dirty="0">
                <a:solidFill>
                  <a:schemeClr val="dk1"/>
                </a:solidFill>
              </a:rPr>
              <a:t>Now, you have reached the end of the module, In this module, you have learned:</a:t>
            </a:r>
            <a:endParaRPr sz="1200" dirty="0">
              <a:solidFill>
                <a:schemeClr val="dk1"/>
              </a:solidFill>
            </a:endParaRPr>
          </a:p>
          <a:p>
            <a:pPr marL="457200" lvl="0" indent="-298450" algn="l" rtl="0">
              <a:lnSpc>
                <a:spcPct val="115000"/>
              </a:lnSpc>
              <a:spcBef>
                <a:spcPts val="0"/>
              </a:spcBef>
              <a:spcAft>
                <a:spcPts val="0"/>
              </a:spcAft>
              <a:buSzPts val="1100"/>
              <a:buFont typeface="+mj-lt"/>
              <a:buAutoNum type="arabicPeriod"/>
            </a:pPr>
            <a:r>
              <a:rPr lang="en-US" dirty="0"/>
              <a:t>Releasing an application to Production</a:t>
            </a:r>
            <a:endParaRPr dirty="0"/>
          </a:p>
          <a:p>
            <a:pPr marL="457200" lvl="0" indent="-298450" algn="l" rtl="0">
              <a:lnSpc>
                <a:spcPct val="115000"/>
              </a:lnSpc>
              <a:spcBef>
                <a:spcPts val="0"/>
              </a:spcBef>
              <a:spcAft>
                <a:spcPts val="0"/>
              </a:spcAft>
              <a:buSzPts val="1100"/>
              <a:buFont typeface="+mj-lt"/>
              <a:buAutoNum type="arabicPeriod"/>
            </a:pPr>
            <a:r>
              <a:rPr lang="en-US" dirty="0"/>
              <a:t>CD Engineering practices</a:t>
            </a:r>
            <a:endParaRPr dirty="0"/>
          </a:p>
          <a:p>
            <a:pPr marL="457200" lvl="0" indent="-298450" algn="l" rtl="0">
              <a:lnSpc>
                <a:spcPct val="115000"/>
              </a:lnSpc>
              <a:spcBef>
                <a:spcPts val="0"/>
              </a:spcBef>
              <a:spcAft>
                <a:spcPts val="0"/>
              </a:spcAft>
              <a:buSzPts val="1100"/>
              <a:buFont typeface="+mj-lt"/>
              <a:buAutoNum type="arabicPeriod"/>
            </a:pPr>
            <a:r>
              <a:rPr lang="en-US" dirty="0"/>
              <a:t>Continuous Development &amp; Integration </a:t>
            </a:r>
            <a:endParaRPr dirty="0"/>
          </a:p>
          <a:p>
            <a:pPr marL="457200" lvl="0" indent="-298450" algn="l" rtl="0">
              <a:lnSpc>
                <a:spcPct val="115000"/>
              </a:lnSpc>
              <a:spcBef>
                <a:spcPts val="0"/>
              </a:spcBef>
              <a:spcAft>
                <a:spcPts val="0"/>
              </a:spcAft>
              <a:buSzPts val="1100"/>
              <a:buFont typeface="+mj-lt"/>
              <a:buAutoNum type="arabicPeriod"/>
            </a:pPr>
            <a:r>
              <a:rPr lang="en-US" dirty="0"/>
              <a:t>Continuous Testing &amp; promotion of builds</a:t>
            </a:r>
            <a:endParaRPr dirty="0"/>
          </a:p>
          <a:p>
            <a:pPr marL="457200" lvl="0" indent="-298450" algn="l" rtl="0">
              <a:lnSpc>
                <a:spcPct val="115000"/>
              </a:lnSpc>
              <a:spcBef>
                <a:spcPts val="0"/>
              </a:spcBef>
              <a:spcAft>
                <a:spcPts val="0"/>
              </a:spcAft>
              <a:buSzPts val="1100"/>
              <a:buFont typeface="+mj-lt"/>
              <a:buAutoNum type="arabicPeriod"/>
            </a:pPr>
            <a:r>
              <a:rPr lang="en-US" dirty="0"/>
              <a:t>Continuous Deployment to successive environments until before Production </a:t>
            </a:r>
            <a:endParaRPr dirty="0"/>
          </a:p>
          <a:p>
            <a:pPr marL="457200" lvl="0" indent="-298450" algn="l" rtl="0">
              <a:lnSpc>
                <a:spcPct val="115000"/>
              </a:lnSpc>
              <a:spcBef>
                <a:spcPts val="0"/>
              </a:spcBef>
              <a:spcAft>
                <a:spcPts val="0"/>
              </a:spcAft>
              <a:buSzPts val="1100"/>
              <a:buFont typeface="+mj-lt"/>
              <a:buAutoNum type="arabicPeriod"/>
            </a:pPr>
            <a:r>
              <a:rPr lang="en-US" dirty="0"/>
              <a:t>Continuous Monitoring for the delivery pipeline</a:t>
            </a:r>
            <a:endParaRPr dirty="0"/>
          </a:p>
          <a:p>
            <a:pPr marL="457200" lvl="0" indent="-298450" algn="l" rtl="0">
              <a:lnSpc>
                <a:spcPct val="115000"/>
              </a:lnSpc>
              <a:spcBef>
                <a:spcPts val="0"/>
              </a:spcBef>
              <a:spcAft>
                <a:spcPts val="0"/>
              </a:spcAft>
              <a:buSzPts val="1100"/>
              <a:buFont typeface="+mj-lt"/>
              <a:buAutoNum type="arabicPeriod"/>
            </a:pPr>
            <a:r>
              <a:rPr lang="en-US" dirty="0"/>
              <a:t>Continuous Feedback</a:t>
            </a:r>
            <a:endParaRPr dirty="0"/>
          </a:p>
        </p:txBody>
      </p:sp>
    </p:spTree>
    <p:extLst>
      <p:ext uri="{BB962C8B-B14F-4D97-AF65-F5344CB8AC3E}">
        <p14:creationId xmlns:p14="http://schemas.microsoft.com/office/powerpoint/2010/main" val="386057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continuous delivery.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Implementing Continuous delivery involves more than just doing some automation work. It depends on effective collaboration between all the different teams involved in delivery, support, and on people on the ground willingness to make changes.</a:t>
            </a:r>
            <a:endParaRPr/>
          </a:p>
          <a:p>
            <a:pPr marL="457200" lvl="0" indent="0" algn="l" rtl="0">
              <a:lnSpc>
                <a:spcPct val="100000"/>
              </a:lnSpc>
              <a:spcBef>
                <a:spcPts val="0"/>
              </a:spcBef>
              <a:spcAft>
                <a:spcPts val="0"/>
              </a:spcAft>
              <a:buNone/>
            </a:pPr>
            <a:endParaRPr/>
          </a:p>
          <a:p>
            <a:pPr marL="457200" lvl="0" indent="-298450" algn="l" rtl="0">
              <a:lnSpc>
                <a:spcPct val="100000"/>
              </a:lnSpc>
              <a:spcBef>
                <a:spcPts val="0"/>
              </a:spcBef>
              <a:spcAft>
                <a:spcPts val="0"/>
              </a:spcAft>
              <a:buSzPts val="1100"/>
              <a:buChar char="●"/>
            </a:pPr>
            <a:r>
              <a:rPr lang="en-US"/>
              <a:t>Both IT and the business can try out the application at any time, perhaps to test some new feature, by self-servicing a deployment of the application to a UAT environment. For audit purposes, the pipeline provides a system of record as to exactly which versions of each application have been through which parts of the delivery process, and the ability to trace back from what’s in every environment to the revision it came from in version control. Many of the tools in this space provide the facility to lock down who can do what, so that deployments can only be performed by authorized people.</a:t>
            </a:r>
            <a:endParaRPr/>
          </a:p>
          <a:p>
            <a:pPr marL="457200" lvl="0" indent="0" algn="l" rtl="0">
              <a:lnSpc>
                <a:spcPct val="100000"/>
              </a:lnSpc>
              <a:spcBef>
                <a:spcPts val="0"/>
              </a:spcBef>
              <a:spcAft>
                <a:spcPts val="0"/>
              </a:spcAft>
              <a:buNone/>
            </a:pPr>
            <a:endParaRPr/>
          </a:p>
          <a:p>
            <a:pPr marL="457200" lvl="0" indent="-298450" algn="l" rtl="0">
              <a:lnSpc>
                <a:spcPct val="100000"/>
              </a:lnSpc>
              <a:spcBef>
                <a:spcPts val="0"/>
              </a:spcBef>
              <a:spcAft>
                <a:spcPts val="0"/>
              </a:spcAft>
              <a:buSzPts val="1100"/>
              <a:buChar char="●"/>
            </a:pPr>
            <a:r>
              <a:rPr lang="en-US"/>
              <a:t>In particular incremental delivery and automation of the build, testing, and deployment process, are all designed to help manage the risk of releasing new versions of the software. Comprehensive test automation provides a high level of confidence in the quality of the application. Deployment automation provides the ability to release new changes and back out at the press of a button. </a:t>
            </a:r>
            <a:endParaRPr/>
          </a:p>
          <a:p>
            <a:pPr marL="457200" lvl="0" indent="0" algn="l" rtl="0">
              <a:lnSpc>
                <a:spcPct val="100000"/>
              </a:lnSpc>
              <a:spcBef>
                <a:spcPts val="0"/>
              </a:spcBef>
              <a:spcAft>
                <a:spcPts val="0"/>
              </a:spcAft>
              <a:buNone/>
            </a:pPr>
            <a:endParaRPr/>
          </a:p>
          <a:p>
            <a:pPr marL="457200" lvl="0" indent="-298450" algn="l" rtl="0">
              <a:lnSpc>
                <a:spcPct val="100000"/>
              </a:lnSpc>
              <a:spcBef>
                <a:spcPts val="0"/>
              </a:spcBef>
              <a:spcAft>
                <a:spcPts val="0"/>
              </a:spcAft>
              <a:buSzPts val="1100"/>
              <a:buChar char="●"/>
            </a:pPr>
            <a:r>
              <a:rPr lang="en-US"/>
              <a:t>Practices such as using the same process to deploy into every environment and automated environment, data, and infrastructure management are designed to ensure that the release process is thoroughly tested, the possibility for human error is minimized, and any problems—whether functional, nonfunctional, or configuration-related—are discovered well before release.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884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about the simple delivery pipeline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t>The above simple delivery pipeline consists of a commit stage, a testing stage(acceptance tests) and a deployment (release) stage. </a:t>
            </a:r>
            <a:endParaRPr/>
          </a:p>
          <a:p>
            <a:pPr marL="0" lvl="0" indent="0" algn="l" rtl="0">
              <a:lnSpc>
                <a:spcPct val="100000"/>
              </a:lnSpc>
              <a:spcBef>
                <a:spcPts val="0"/>
              </a:spcBef>
              <a:spcAft>
                <a:spcPts val="0"/>
              </a:spcAft>
              <a:buSzPts val="1100"/>
              <a:buNone/>
            </a:pPr>
            <a:r>
              <a:rPr lang="en-US"/>
              <a:t>These are some of the events that will need to be captured: </a:t>
            </a:r>
            <a:endParaRPr/>
          </a:p>
          <a:p>
            <a:pPr marL="0" lvl="0" indent="0" algn="l" rtl="0">
              <a:lnSpc>
                <a:spcPct val="100000"/>
              </a:lnSpc>
              <a:spcBef>
                <a:spcPts val="0"/>
              </a:spcBef>
              <a:spcAft>
                <a:spcPts val="0"/>
              </a:spcAft>
              <a:buSzPts val="1100"/>
              <a:buNone/>
            </a:pPr>
            <a:r>
              <a:rPr lang="en-US"/>
              <a:t>Commit Stage/Commit notifications, build status/build results, unit test results and code metrics for code quality. </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None/>
            </a:pPr>
            <a:r>
              <a:rPr lang="en-US">
                <a:solidFill>
                  <a:schemeClr val="dk1"/>
                </a:solidFill>
              </a:rPr>
              <a:t>The key to continuous delivery is a deployment pipeline. During the remainder of this module, we will use the general term of “Continuous Deployment” to refer to both Continuous Deployment and Continuous Delivery. Indeed, Continuous Delivery can be viewed as Continuous Deployment with the final step (deployment into production)</a:t>
            </a: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44523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Give the participants a brief about continuous deployment pipeline.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spcBef>
                <a:spcPts val="0"/>
              </a:spcBef>
              <a:spcAft>
                <a:spcPts val="0"/>
              </a:spcAft>
              <a:buNone/>
            </a:pPr>
            <a:r>
              <a:rPr lang="en-US" b="1">
                <a:solidFill>
                  <a:schemeClr val="dk1"/>
                </a:solidFill>
              </a:rPr>
              <a:t>Deployment pipeline: </a:t>
            </a:r>
            <a:endParaRPr b="1">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Provides clear visibility in production readiness </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Enables self-service deployments </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Before releasing the product into production, most bugs are detected</a:t>
            </a:r>
            <a:endParaRPr>
              <a:solidFill>
                <a:schemeClr val="dk1"/>
              </a:solidFill>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Clr>
                <a:schemeClr val="dk1"/>
              </a:buClr>
              <a:buSzPts val="1100"/>
              <a:buFont typeface="Arial"/>
              <a:buNone/>
            </a:pPr>
            <a:r>
              <a:rPr lang="en-US"/>
              <a:t>A CD pipeline frequently and predictably delivers quality products in an automated fashion, depending on business needs, from testing to staging to production.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The various phases of the pipeline depend on the architecture of the product and provide more details on which artifacts are produced in each phase. Let's discuss ongoing delivery of the four common phases:</a:t>
            </a:r>
            <a:endParaRPr/>
          </a:p>
          <a:p>
            <a:pPr marL="0" lvl="0" indent="0" algn="l" rtl="0">
              <a:lnSpc>
                <a:spcPct val="100000"/>
              </a:lnSpc>
              <a:spcBef>
                <a:spcPts val="0"/>
              </a:spcBef>
              <a:spcAft>
                <a:spcPts val="0"/>
              </a:spcAft>
              <a:buSzPts val="1100"/>
              <a:buNone/>
            </a:pPr>
            <a:endParaRPr b="1"/>
          </a:p>
          <a:p>
            <a:pPr marL="171450" lvl="0" indent="-171450" algn="l" rtl="0">
              <a:lnSpc>
                <a:spcPct val="100000"/>
              </a:lnSpc>
              <a:spcBef>
                <a:spcPts val="0"/>
              </a:spcBef>
              <a:spcAft>
                <a:spcPts val="0"/>
              </a:spcAft>
              <a:buSzPts val="1100"/>
              <a:buChar char="●"/>
            </a:pPr>
            <a:r>
              <a:rPr lang="en-US" b="0"/>
              <a:t>Component phase (Code reviews, Unit tests, Static code analysis)</a:t>
            </a:r>
            <a:endParaRPr b="0"/>
          </a:p>
          <a:p>
            <a:pPr marL="171450" lvl="0" indent="-171450" algn="l" rtl="0">
              <a:lnSpc>
                <a:spcPct val="100000"/>
              </a:lnSpc>
              <a:spcBef>
                <a:spcPts val="0"/>
              </a:spcBef>
              <a:spcAft>
                <a:spcPts val="0"/>
              </a:spcAft>
              <a:buSzPts val="1100"/>
              <a:buChar char="●"/>
            </a:pPr>
            <a:r>
              <a:rPr lang="en-US" b="0"/>
              <a:t>Subsystem phase (Functional tests and negative test scenarios)</a:t>
            </a:r>
            <a:endParaRPr/>
          </a:p>
          <a:p>
            <a:pPr marL="171450" lvl="0" indent="-171450" algn="l" rtl="0">
              <a:lnSpc>
                <a:spcPct val="100000"/>
              </a:lnSpc>
              <a:spcBef>
                <a:spcPts val="0"/>
              </a:spcBef>
              <a:spcAft>
                <a:spcPts val="0"/>
              </a:spcAft>
              <a:buSzPts val="1100"/>
              <a:buChar char="●"/>
            </a:pPr>
            <a:r>
              <a:rPr lang="en-US" b="0"/>
              <a:t>System phase ( Integration, performance and security tests)</a:t>
            </a:r>
            <a:endParaRPr/>
          </a:p>
          <a:p>
            <a:pPr marL="171450" lvl="0" indent="-171450" algn="l" rtl="0">
              <a:lnSpc>
                <a:spcPct val="100000"/>
              </a:lnSpc>
              <a:spcBef>
                <a:spcPts val="0"/>
              </a:spcBef>
              <a:spcAft>
                <a:spcPts val="0"/>
              </a:spcAft>
              <a:buSzPts val="1100"/>
              <a:buChar char="●"/>
            </a:pPr>
            <a:r>
              <a:rPr lang="en-US" b="0"/>
              <a:t>Production phase (Pipelines, zero downtime deployment)</a:t>
            </a:r>
            <a:endParaRPr b="0"/>
          </a:p>
        </p:txBody>
      </p:sp>
    </p:spTree>
    <p:extLst>
      <p:ext uri="{BB962C8B-B14F-4D97-AF65-F5344CB8AC3E}">
        <p14:creationId xmlns:p14="http://schemas.microsoft.com/office/powerpoint/2010/main" val="2398946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Notes to the Facilitator:</a:t>
            </a:r>
            <a:endParaRPr b="1" dirty="0"/>
          </a:p>
          <a:p>
            <a:pPr marL="0" lvl="0" indent="0" algn="l" rtl="0">
              <a:lnSpc>
                <a:spcPct val="100000"/>
              </a:lnSpc>
              <a:spcBef>
                <a:spcPts val="0"/>
              </a:spcBef>
              <a:spcAft>
                <a:spcPts val="0"/>
              </a:spcAft>
              <a:buSzPts val="1100"/>
              <a:buNone/>
            </a:pPr>
            <a:endParaRPr b="1" dirty="0"/>
          </a:p>
          <a:p>
            <a:pPr marL="0" lvl="0" indent="0" algn="l" rtl="0">
              <a:lnSpc>
                <a:spcPct val="100000"/>
              </a:lnSpc>
              <a:spcBef>
                <a:spcPts val="0"/>
              </a:spcBef>
              <a:spcAft>
                <a:spcPts val="0"/>
              </a:spcAft>
              <a:buSzPts val="1100"/>
              <a:buNone/>
            </a:pPr>
            <a:r>
              <a:rPr lang="en-US" b="1" dirty="0" err="1"/>
              <a:t>Ans</a:t>
            </a:r>
            <a:r>
              <a:rPr lang="en-US" b="1" dirty="0"/>
              <a:t>: </a:t>
            </a:r>
            <a:endParaRPr lang="en-US" b="1" dirty="0" smtClean="0"/>
          </a:p>
          <a:p>
            <a:pPr marL="0" lvl="0" indent="0" algn="l" rtl="0">
              <a:lnSpc>
                <a:spcPct val="100000"/>
              </a:lnSpc>
              <a:spcBef>
                <a:spcPts val="0"/>
              </a:spcBef>
              <a:spcAft>
                <a:spcPts val="0"/>
              </a:spcAft>
              <a:buSzPts val="1100"/>
              <a:buNone/>
            </a:pPr>
            <a:r>
              <a:rPr lang="en-US" b="1" dirty="0" smtClean="0"/>
              <a:t>1.</a:t>
            </a:r>
            <a:r>
              <a:rPr lang="en-US" b="1" baseline="0" dirty="0" smtClean="0"/>
              <a:t> </a:t>
            </a:r>
            <a:r>
              <a:rPr lang="en-US" b="1" dirty="0" smtClean="0"/>
              <a:t>A. </a:t>
            </a:r>
            <a:r>
              <a:rPr lang="en-US" b="1" dirty="0"/>
              <a:t>True</a:t>
            </a:r>
            <a:endParaRPr dirty="0"/>
          </a:p>
        </p:txBody>
      </p:sp>
    </p:spTree>
    <p:extLst>
      <p:ext uri="{BB962C8B-B14F-4D97-AF65-F5344CB8AC3E}">
        <p14:creationId xmlns:p14="http://schemas.microsoft.com/office/powerpoint/2010/main" val="2208474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134" y="5309"/>
            <a:ext cx="12185707" cy="6847385"/>
          </a:xfrm>
          <a:prstGeom prst="rect">
            <a:avLst/>
          </a:prstGeom>
          <a:noFill/>
          <a:ln>
            <a:noFill/>
          </a:ln>
        </p:spPr>
      </p:pic>
      <p:sp>
        <p:nvSpPr>
          <p:cNvPr id="16" name="Shape 16"/>
          <p:cNvSpPr/>
          <p:nvPr/>
        </p:nvSpPr>
        <p:spPr>
          <a:xfrm>
            <a:off x="5835191" y="2955576"/>
            <a:ext cx="5519319" cy="262829"/>
          </a:xfrm>
          <a:prstGeom prst="rect">
            <a:avLst/>
          </a:prstGeom>
          <a:noFill/>
          <a:ln>
            <a:noFill/>
          </a:ln>
        </p:spPr>
        <p:txBody>
          <a:bodyPr spcFirstLastPara="1" wrap="square" lIns="91425" tIns="45700" rIns="91425" bIns="45700" anchor="t" anchorCtr="0">
            <a:noAutofit/>
          </a:bodyPr>
          <a:lstStyle/>
          <a:p>
            <a:pPr marL="0" marR="0" lvl="0" indent="0" algn="r" rtl="0">
              <a:lnSpc>
                <a:spcPct val="166666"/>
              </a:lnSpc>
              <a:spcBef>
                <a:spcPts val="0"/>
              </a:spcBef>
              <a:spcAft>
                <a:spcPts val="0"/>
              </a:spcAft>
              <a:buClr>
                <a:srgbClr val="595959"/>
              </a:buClr>
              <a:buSzPts val="900"/>
              <a:buFont typeface="Arial"/>
              <a:buNone/>
            </a:pPr>
            <a:r>
              <a:rPr lang="en-US" sz="900" b="0" i="0" u="none" strike="noStrike" cap="none" dirty="0">
                <a:solidFill>
                  <a:srgbClr val="595959"/>
                </a:solidFill>
                <a:latin typeface="Arial"/>
                <a:ea typeface="Arial"/>
                <a:cs typeface="Arial"/>
                <a:sym typeface="Arial"/>
              </a:rPr>
              <a:t>Copyright © </a:t>
            </a:r>
            <a:r>
              <a:rPr lang="en-US" sz="900" b="0" i="0" u="none" strike="noStrike" cap="none" dirty="0" smtClean="0">
                <a:solidFill>
                  <a:srgbClr val="595959"/>
                </a:solidFill>
                <a:latin typeface="Arial"/>
                <a:ea typeface="Arial"/>
                <a:cs typeface="Arial"/>
                <a:sym typeface="Arial"/>
              </a:rPr>
              <a:t>2019, </a:t>
            </a:r>
            <a:r>
              <a:rPr lang="en-US" sz="900" b="0" i="0" u="none" strike="noStrike" cap="none" dirty="0" err="1">
                <a:solidFill>
                  <a:srgbClr val="595959"/>
                </a:solidFill>
                <a:latin typeface="Arial"/>
                <a:ea typeface="Arial"/>
                <a:cs typeface="Arial"/>
                <a:sym typeface="Arial"/>
              </a:rPr>
              <a:t>Xebia</a:t>
            </a:r>
            <a:r>
              <a:rPr lang="en-US" sz="900" b="0" i="0" u="none" strike="noStrike" cap="none" dirty="0">
                <a:solidFill>
                  <a:srgbClr val="595959"/>
                </a:solidFill>
                <a:latin typeface="Arial"/>
                <a:ea typeface="Arial"/>
                <a:cs typeface="Arial"/>
                <a:sym typeface="Arial"/>
              </a:rPr>
              <a:t> Group. All rights reserved. This course is licensed to UPES. </a:t>
            </a:r>
            <a:r>
              <a:rPr lang="en-US" sz="900" b="1" i="0" u="none" strike="noStrike" cap="none" dirty="0">
                <a:solidFill>
                  <a:srgbClr val="595959"/>
                </a:solidFill>
                <a:latin typeface="Arial"/>
                <a:ea typeface="Arial"/>
                <a:cs typeface="Arial"/>
                <a:sym typeface="Arial"/>
              </a:rPr>
              <a:t>release 1.0.0</a:t>
            </a:r>
            <a:r>
              <a:rPr lang="en-US" sz="900" b="0" i="0" u="none" strike="noStrike" cap="none" dirty="0">
                <a:solidFill>
                  <a:srgbClr val="595959"/>
                </a:solidFill>
                <a:latin typeface="Arial"/>
                <a:ea typeface="Arial"/>
                <a:cs typeface="Arial"/>
                <a:sym typeface="Arial"/>
              </a:rPr>
              <a:t> </a:t>
            </a:r>
            <a:endParaRPr sz="1400" dirty="0"/>
          </a:p>
        </p:txBody>
      </p:sp>
      <p:sp>
        <p:nvSpPr>
          <p:cNvPr id="17" name="Shape 17"/>
          <p:cNvSpPr txBox="1">
            <a:spLocks noGrp="1"/>
          </p:cNvSpPr>
          <p:nvPr>
            <p:ph type="body" idx="1" hasCustomPrompt="1"/>
          </p:nvPr>
        </p:nvSpPr>
        <p:spPr>
          <a:xfrm>
            <a:off x="1582057" y="1015045"/>
            <a:ext cx="9780618" cy="1061182"/>
          </a:xfrm>
          <a:prstGeom prst="rect">
            <a:avLst/>
          </a:prstGeom>
          <a:noFill/>
          <a:ln>
            <a:noFill/>
          </a:ln>
        </p:spPr>
        <p:txBody>
          <a:bodyPr spcFirstLastPara="1" wrap="square" lIns="91425" tIns="45700" rIns="91425" bIns="45700" anchor="ctr" anchorCtr="0"/>
          <a:lstStyle>
            <a:lvl1pPr marL="457189" marR="0" lvl="0" indent="-228594" algn="r" rtl="0">
              <a:lnSpc>
                <a:spcPct val="100000"/>
              </a:lnSpc>
              <a:spcBef>
                <a:spcPts val="0"/>
              </a:spcBef>
              <a:spcAft>
                <a:spcPts val="0"/>
              </a:spcAft>
              <a:buClr>
                <a:srgbClr val="000000"/>
              </a:buClr>
              <a:buSzPts val="5400"/>
              <a:buFont typeface="Arial"/>
              <a:buNone/>
              <a:defRPr sz="3200" b="1" i="0" u="none" strike="noStrike" cap="none" spc="-50" baseline="0">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dirty="0" smtClean="0"/>
              <a:t>Continuous Integration and Continuous Delivery</a:t>
            </a:r>
          </a:p>
        </p:txBody>
      </p:sp>
      <p:sp>
        <p:nvSpPr>
          <p:cNvPr id="18" name="Shape 18"/>
          <p:cNvSpPr txBox="1"/>
          <p:nvPr/>
        </p:nvSpPr>
        <p:spPr>
          <a:xfrm>
            <a:off x="10021944" y="380785"/>
            <a:ext cx="1619968"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US" sz="1600" b="0" i="0" u="none" strike="noStrike" cap="none" dirty="0">
                <a:solidFill>
                  <a:srgbClr val="7F7F7F"/>
                </a:solidFill>
                <a:latin typeface="Arial"/>
                <a:ea typeface="Arial"/>
                <a:cs typeface="Arial"/>
                <a:sym typeface="Arial"/>
              </a:rPr>
              <a:t>Semester </a:t>
            </a:r>
            <a:r>
              <a:rPr lang="en-US" sz="1600" b="1" i="0" u="none" strike="noStrike" cap="none" dirty="0" smtClean="0">
                <a:solidFill>
                  <a:srgbClr val="000000"/>
                </a:solidFill>
                <a:latin typeface="Arial"/>
                <a:ea typeface="Arial"/>
                <a:cs typeface="Arial"/>
                <a:sym typeface="Arial"/>
              </a:rPr>
              <a:t>05</a:t>
            </a:r>
            <a:endParaRPr sz="1400" dirty="0"/>
          </a:p>
        </p:txBody>
      </p:sp>
      <p:sp>
        <p:nvSpPr>
          <p:cNvPr id="19" name="Shape 19"/>
          <p:cNvSpPr txBox="1">
            <a:spLocks noGrp="1"/>
          </p:cNvSpPr>
          <p:nvPr>
            <p:ph type="body" idx="2"/>
          </p:nvPr>
        </p:nvSpPr>
        <p:spPr>
          <a:xfrm>
            <a:off x="2033195" y="2240442"/>
            <a:ext cx="9337643" cy="704061"/>
          </a:xfrm>
          <a:prstGeom prst="rect">
            <a:avLst/>
          </a:prstGeom>
          <a:noFill/>
          <a:ln>
            <a:noFill/>
          </a:ln>
        </p:spPr>
        <p:txBody>
          <a:bodyPr spcFirstLastPara="1" wrap="square" lIns="91425" tIns="45700" rIns="91425" bIns="45700" anchor="t" anchorCtr="0"/>
          <a:lstStyle>
            <a:lvl1pPr marL="457189" marR="0" lvl="0" indent="-228594" algn="r" rtl="0">
              <a:lnSpc>
                <a:spcPct val="100000"/>
              </a:lnSpc>
              <a:spcBef>
                <a:spcPts val="640"/>
              </a:spcBef>
              <a:spcAft>
                <a:spcPts val="0"/>
              </a:spcAft>
              <a:buClr>
                <a:schemeClr val="dk1"/>
              </a:buClr>
              <a:buSzPts val="3200"/>
              <a:buFont typeface="Arial"/>
              <a:buNone/>
              <a:defRPr sz="24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0" name="Shape 20"/>
          <p:cNvSpPr txBox="1">
            <a:spLocks noGrp="1"/>
          </p:cNvSpPr>
          <p:nvPr>
            <p:ph type="body" idx="3" hasCustomPrompt="1"/>
          </p:nvPr>
        </p:nvSpPr>
        <p:spPr>
          <a:xfrm>
            <a:off x="4880131" y="704163"/>
            <a:ext cx="6474379" cy="430887"/>
          </a:xfrm>
          <a:prstGeom prst="rect">
            <a:avLst/>
          </a:prstGeom>
          <a:noFill/>
          <a:ln>
            <a:noFill/>
          </a:ln>
        </p:spPr>
        <p:txBody>
          <a:bodyPr spcFirstLastPara="1" wrap="square" lIns="91425" tIns="45700" rIns="91425" bIns="45700" anchor="ctr" anchorCtr="0"/>
          <a:lstStyle>
            <a:lvl1pPr marL="457189" marR="0" lvl="0" indent="-228594"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dirty="0" smtClean="0"/>
              <a:t>B.TECH CSE with Specialization in </a:t>
            </a:r>
            <a:r>
              <a:rPr lang="en-US" dirty="0" err="1" smtClean="0"/>
              <a:t>DevOps</a:t>
            </a:r>
            <a:endParaRPr lang="en-US" dirty="0" smtClean="0"/>
          </a:p>
        </p:txBody>
      </p:sp>
      <p:sp>
        <p:nvSpPr>
          <p:cNvPr id="21" name="Shape 21"/>
          <p:cNvSpPr/>
          <p:nvPr/>
        </p:nvSpPr>
        <p:spPr>
          <a:xfrm>
            <a:off x="11429927" y="380787"/>
            <a:ext cx="103852" cy="130695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2" name="Shape 22"/>
          <p:cNvSpPr txBox="1"/>
          <p:nvPr/>
        </p:nvSpPr>
        <p:spPr>
          <a:xfrm>
            <a:off x="10116902" y="1983451"/>
            <a:ext cx="1313180" cy="3385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Module </a:t>
            </a:r>
            <a:r>
              <a:rPr lang="en-US" sz="1600" b="0" i="0" u="none" strike="noStrike" cap="none" dirty="0" smtClean="0">
                <a:solidFill>
                  <a:srgbClr val="000000"/>
                </a:solidFill>
                <a:latin typeface="Arial"/>
                <a:ea typeface="Arial"/>
                <a:cs typeface="Arial"/>
                <a:sym typeface="Arial"/>
              </a:rPr>
              <a:t># 03</a:t>
            </a:r>
            <a:endParaRPr sz="1600" b="1" i="0" u="none" strike="noStrike" cap="none" dirty="0">
              <a:solidFill>
                <a:srgbClr val="000000"/>
              </a:solidFill>
              <a:latin typeface="Arial"/>
              <a:ea typeface="Arial"/>
              <a:cs typeface="Arial"/>
              <a:sym typeface="Arial"/>
            </a:endParaRPr>
          </a:p>
        </p:txBody>
      </p:sp>
      <p:sp>
        <p:nvSpPr>
          <p:cNvPr id="23" name="Shape 23"/>
          <p:cNvSpPr/>
          <p:nvPr/>
        </p:nvSpPr>
        <p:spPr>
          <a:xfrm>
            <a:off x="11429927" y="1648618"/>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Tree>
    <p:extLst>
      <p:ext uri="{BB962C8B-B14F-4D97-AF65-F5344CB8AC3E}">
        <p14:creationId xmlns:p14="http://schemas.microsoft.com/office/powerpoint/2010/main" val="362682850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298" name="Shape 298"/>
          <p:cNvGrpSpPr/>
          <p:nvPr/>
        </p:nvGrpSpPr>
        <p:grpSpPr>
          <a:xfrm>
            <a:off x="1" y="5025803"/>
            <a:ext cx="12192001" cy="144981"/>
            <a:chOff x="1751419" y="4036682"/>
            <a:chExt cx="9944457" cy="58272"/>
          </a:xfrm>
        </p:grpSpPr>
        <p:sp>
          <p:nvSpPr>
            <p:cNvPr id="299" name="Shape 299"/>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0" name="Shape 300"/>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1" name="Shape 30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2" name="Shape 302"/>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3" name="Shape 303"/>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4" name="Shape 304"/>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05" name="Shape 305"/>
          <p:cNvGrpSpPr/>
          <p:nvPr/>
        </p:nvGrpSpPr>
        <p:grpSpPr>
          <a:xfrm>
            <a:off x="1217471" y="2920935"/>
            <a:ext cx="1304471" cy="2431269"/>
            <a:chOff x="1217471" y="1893408"/>
            <a:chExt cx="1304470" cy="2431269"/>
          </a:xfrm>
        </p:grpSpPr>
        <p:grpSp>
          <p:nvGrpSpPr>
            <p:cNvPr id="306" name="Shape 306"/>
            <p:cNvGrpSpPr/>
            <p:nvPr/>
          </p:nvGrpSpPr>
          <p:grpSpPr>
            <a:xfrm>
              <a:off x="1217471" y="2766893"/>
              <a:ext cx="1304470" cy="1557784"/>
              <a:chOff x="1217471" y="2766893"/>
              <a:chExt cx="1304470" cy="1557784"/>
            </a:xfrm>
          </p:grpSpPr>
          <p:grpSp>
            <p:nvGrpSpPr>
              <p:cNvPr id="307" name="Shape 307"/>
              <p:cNvGrpSpPr/>
              <p:nvPr/>
            </p:nvGrpSpPr>
            <p:grpSpPr>
              <a:xfrm>
                <a:off x="1217471" y="2766893"/>
                <a:ext cx="1304470" cy="1557784"/>
                <a:chOff x="1199541" y="3267114"/>
                <a:chExt cx="1304470" cy="1557784"/>
              </a:xfrm>
            </p:grpSpPr>
            <p:sp>
              <p:nvSpPr>
                <p:cNvPr id="308" name="Shape 308"/>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9" name="Shape 309"/>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10" name="Shape 310"/>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11" name="Shape 311"/>
            <p:cNvGrpSpPr/>
            <p:nvPr/>
          </p:nvGrpSpPr>
          <p:grpSpPr>
            <a:xfrm>
              <a:off x="1289951" y="1893408"/>
              <a:ext cx="1136271" cy="1246506"/>
              <a:chOff x="627304" y="1987183"/>
              <a:chExt cx="1594615" cy="1749317"/>
            </a:xfrm>
          </p:grpSpPr>
          <p:sp>
            <p:nvSpPr>
              <p:cNvPr id="312" name="Shape 3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3" name="Shape 31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4" name="Shape 31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15" name="Shape 315"/>
          <p:cNvGrpSpPr/>
          <p:nvPr/>
        </p:nvGrpSpPr>
        <p:grpSpPr>
          <a:xfrm>
            <a:off x="3286749" y="2920935"/>
            <a:ext cx="1304471" cy="2483739"/>
            <a:chOff x="3326504" y="1893408"/>
            <a:chExt cx="1304470" cy="2483739"/>
          </a:xfrm>
        </p:grpSpPr>
        <p:grpSp>
          <p:nvGrpSpPr>
            <p:cNvPr id="316" name="Shape 316"/>
            <p:cNvGrpSpPr/>
            <p:nvPr/>
          </p:nvGrpSpPr>
          <p:grpSpPr>
            <a:xfrm>
              <a:off x="3326504" y="2772528"/>
              <a:ext cx="1304470" cy="1604619"/>
              <a:chOff x="3326504" y="2772528"/>
              <a:chExt cx="1304470" cy="1604619"/>
            </a:xfrm>
          </p:grpSpPr>
          <p:grpSp>
            <p:nvGrpSpPr>
              <p:cNvPr id="317" name="Shape 317"/>
              <p:cNvGrpSpPr/>
              <p:nvPr/>
            </p:nvGrpSpPr>
            <p:grpSpPr>
              <a:xfrm>
                <a:off x="3326504" y="2772528"/>
                <a:ext cx="1304470" cy="1604619"/>
                <a:chOff x="3269602" y="3277053"/>
                <a:chExt cx="1304470" cy="1593145"/>
              </a:xfrm>
            </p:grpSpPr>
            <p:sp>
              <p:nvSpPr>
                <p:cNvPr id="318" name="Shape 318"/>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Shape 319"/>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20" name="Shape 320"/>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21" name="Shape 321"/>
            <p:cNvGrpSpPr/>
            <p:nvPr/>
          </p:nvGrpSpPr>
          <p:grpSpPr>
            <a:xfrm>
              <a:off x="3410604" y="1893408"/>
              <a:ext cx="1136271" cy="1246506"/>
              <a:chOff x="627304" y="1987183"/>
              <a:chExt cx="1594615" cy="1749317"/>
            </a:xfrm>
          </p:grpSpPr>
          <p:sp>
            <p:nvSpPr>
              <p:cNvPr id="322" name="Shape 32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Shape 32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Shape 32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25" name="Shape 325"/>
          <p:cNvGrpSpPr/>
          <p:nvPr/>
        </p:nvGrpSpPr>
        <p:grpSpPr>
          <a:xfrm>
            <a:off x="5362702" y="2917614"/>
            <a:ext cx="1304471" cy="2426375"/>
            <a:chOff x="5452152" y="1890087"/>
            <a:chExt cx="1304470" cy="2426375"/>
          </a:xfrm>
        </p:grpSpPr>
        <p:grpSp>
          <p:nvGrpSpPr>
            <p:cNvPr id="326" name="Shape 326"/>
            <p:cNvGrpSpPr/>
            <p:nvPr/>
          </p:nvGrpSpPr>
          <p:grpSpPr>
            <a:xfrm>
              <a:off x="5452152" y="2763572"/>
              <a:ext cx="1304470" cy="1552890"/>
              <a:chOff x="5452152" y="2763572"/>
              <a:chExt cx="1304470" cy="1552890"/>
            </a:xfrm>
          </p:grpSpPr>
          <p:grpSp>
            <p:nvGrpSpPr>
              <p:cNvPr id="327" name="Shape 327"/>
              <p:cNvGrpSpPr/>
              <p:nvPr/>
            </p:nvGrpSpPr>
            <p:grpSpPr>
              <a:xfrm>
                <a:off x="5452152" y="2763572"/>
                <a:ext cx="1304470" cy="1552890"/>
                <a:chOff x="5960996" y="3267114"/>
                <a:chExt cx="1304470" cy="1559509"/>
              </a:xfrm>
            </p:grpSpPr>
            <p:sp>
              <p:nvSpPr>
                <p:cNvPr id="328" name="Shape 328"/>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9" name="Shape 329"/>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30" name="Shape 330"/>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31" name="Shape 331"/>
            <p:cNvGrpSpPr/>
            <p:nvPr/>
          </p:nvGrpSpPr>
          <p:grpSpPr>
            <a:xfrm>
              <a:off x="5556109" y="1890087"/>
              <a:ext cx="1136271" cy="1246506"/>
              <a:chOff x="627304" y="1987183"/>
              <a:chExt cx="1594615" cy="1749317"/>
            </a:xfrm>
          </p:grpSpPr>
          <p:sp>
            <p:nvSpPr>
              <p:cNvPr id="332" name="Shape 33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Shape 33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Shape 33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35" name="Shape 335"/>
          <p:cNvGrpSpPr/>
          <p:nvPr/>
        </p:nvGrpSpPr>
        <p:grpSpPr>
          <a:xfrm>
            <a:off x="7695802" y="2917614"/>
            <a:ext cx="1304471" cy="2434591"/>
            <a:chOff x="7521759" y="1890087"/>
            <a:chExt cx="1304470" cy="2434590"/>
          </a:xfrm>
        </p:grpSpPr>
        <p:grpSp>
          <p:nvGrpSpPr>
            <p:cNvPr id="336" name="Shape 336"/>
            <p:cNvGrpSpPr/>
            <p:nvPr/>
          </p:nvGrpSpPr>
          <p:grpSpPr>
            <a:xfrm>
              <a:off x="7521759" y="2766893"/>
              <a:ext cx="1304470" cy="1557784"/>
              <a:chOff x="7521759" y="2766893"/>
              <a:chExt cx="1304470" cy="1557784"/>
            </a:xfrm>
          </p:grpSpPr>
          <p:grpSp>
            <p:nvGrpSpPr>
              <p:cNvPr id="337" name="Shape 337"/>
              <p:cNvGrpSpPr/>
              <p:nvPr/>
            </p:nvGrpSpPr>
            <p:grpSpPr>
              <a:xfrm>
                <a:off x="7521759" y="2766893"/>
                <a:ext cx="1304470" cy="1557784"/>
                <a:chOff x="7980910" y="3267114"/>
                <a:chExt cx="1304470" cy="1557784"/>
              </a:xfrm>
            </p:grpSpPr>
            <p:sp>
              <p:nvSpPr>
                <p:cNvPr id="338" name="Shape 338"/>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Shape 339"/>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40" name="Shape 340"/>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41" name="Shape 341"/>
            <p:cNvGrpSpPr/>
            <p:nvPr/>
          </p:nvGrpSpPr>
          <p:grpSpPr>
            <a:xfrm>
              <a:off x="7622141" y="1890087"/>
              <a:ext cx="1136271" cy="1246506"/>
              <a:chOff x="627304" y="1987183"/>
              <a:chExt cx="1594615" cy="1749317"/>
            </a:xfrm>
          </p:grpSpPr>
          <p:sp>
            <p:nvSpPr>
              <p:cNvPr id="342" name="Shape 34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Shape 34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Shape 34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45" name="Shape 345"/>
          <p:cNvGrpSpPr/>
          <p:nvPr/>
        </p:nvGrpSpPr>
        <p:grpSpPr>
          <a:xfrm>
            <a:off x="10039726" y="2881865"/>
            <a:ext cx="1304471" cy="2435707"/>
            <a:chOff x="9646841" y="1888970"/>
            <a:chExt cx="1304470" cy="2435707"/>
          </a:xfrm>
        </p:grpSpPr>
        <p:grpSp>
          <p:nvGrpSpPr>
            <p:cNvPr id="346" name="Shape 346"/>
            <p:cNvGrpSpPr/>
            <p:nvPr/>
          </p:nvGrpSpPr>
          <p:grpSpPr>
            <a:xfrm>
              <a:off x="9646841" y="2766893"/>
              <a:ext cx="1304470" cy="1557784"/>
              <a:chOff x="9646841" y="2766893"/>
              <a:chExt cx="1304470" cy="1557784"/>
            </a:xfrm>
          </p:grpSpPr>
          <p:grpSp>
            <p:nvGrpSpPr>
              <p:cNvPr id="347" name="Shape 347"/>
              <p:cNvGrpSpPr/>
              <p:nvPr/>
            </p:nvGrpSpPr>
            <p:grpSpPr>
              <a:xfrm>
                <a:off x="9646841" y="2766893"/>
                <a:ext cx="1304470" cy="1557784"/>
                <a:chOff x="9539460" y="3267114"/>
                <a:chExt cx="1304470" cy="1557784"/>
              </a:xfrm>
            </p:grpSpPr>
            <p:sp>
              <p:nvSpPr>
                <p:cNvPr id="348" name="Shape 348"/>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Shape 349"/>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50" name="Shape 350"/>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51" name="Shape 351"/>
            <p:cNvGrpSpPr/>
            <p:nvPr/>
          </p:nvGrpSpPr>
          <p:grpSpPr>
            <a:xfrm>
              <a:off x="9755990" y="1888970"/>
              <a:ext cx="1136271" cy="1246506"/>
              <a:chOff x="627304" y="1987183"/>
              <a:chExt cx="1594615" cy="1749317"/>
            </a:xfrm>
          </p:grpSpPr>
          <p:sp>
            <p:nvSpPr>
              <p:cNvPr id="352" name="Shape 35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3" name="Shape 35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4" name="Shape 35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55" name="Shape 355"/>
          <p:cNvSpPr txBox="1">
            <a:spLocks noGrp="1"/>
          </p:cNvSpPr>
          <p:nvPr>
            <p:ph type="body" idx="2"/>
          </p:nvPr>
        </p:nvSpPr>
        <p:spPr>
          <a:xfrm>
            <a:off x="868843"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56" name="Shape 356"/>
          <p:cNvSpPr txBox="1">
            <a:spLocks noGrp="1"/>
          </p:cNvSpPr>
          <p:nvPr>
            <p:ph type="body" idx="3"/>
          </p:nvPr>
        </p:nvSpPr>
        <p:spPr>
          <a:xfrm>
            <a:off x="3081062" y="5721633"/>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57" name="Shape 357"/>
          <p:cNvSpPr txBox="1">
            <a:spLocks noGrp="1"/>
          </p:cNvSpPr>
          <p:nvPr>
            <p:ph type="body" idx="4"/>
          </p:nvPr>
        </p:nvSpPr>
        <p:spPr>
          <a:xfrm>
            <a:off x="5293282"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58" name="Shape 358"/>
          <p:cNvSpPr txBox="1">
            <a:spLocks noGrp="1"/>
          </p:cNvSpPr>
          <p:nvPr>
            <p:ph type="body" idx="5"/>
          </p:nvPr>
        </p:nvSpPr>
        <p:spPr>
          <a:xfrm>
            <a:off x="7412701"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59" name="Shape 359"/>
          <p:cNvSpPr txBox="1">
            <a:spLocks noGrp="1"/>
          </p:cNvSpPr>
          <p:nvPr>
            <p:ph type="body" idx="6"/>
          </p:nvPr>
        </p:nvSpPr>
        <p:spPr>
          <a:xfrm>
            <a:off x="9532118" y="5707711"/>
            <a:ext cx="1899629"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360" name="Shape 360"/>
          <p:cNvSpPr txBox="1">
            <a:spLocks noGrp="1"/>
          </p:cNvSpPr>
          <p:nvPr>
            <p:ph type="body" idx="7"/>
          </p:nvPr>
        </p:nvSpPr>
        <p:spPr>
          <a:xfrm>
            <a:off x="514351" y="1304997"/>
            <a:ext cx="10273812" cy="145328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377" marR="0" lvl="1" indent="-342891"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566" marR="0" lvl="2" indent="-330192"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754" marR="0" lvl="3" indent="-323843"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5943" marR="0" lvl="4" indent="-298443"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131" marR="0" lvl="5" indent="-228594"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9704841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364" name="Shape 364"/>
          <p:cNvGrpSpPr/>
          <p:nvPr/>
        </p:nvGrpSpPr>
        <p:grpSpPr>
          <a:xfrm>
            <a:off x="1" y="3998262"/>
            <a:ext cx="12192001" cy="126791"/>
            <a:chOff x="1751419" y="4036682"/>
            <a:chExt cx="9944457" cy="50961"/>
          </a:xfrm>
        </p:grpSpPr>
        <p:sp>
          <p:nvSpPr>
            <p:cNvPr id="365" name="Shape 365"/>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6" name="Shape 366"/>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7" name="Shape 367"/>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8" name="Shape 368"/>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9" name="Shape 369"/>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70" name="Shape 370"/>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71" name="Shape 371"/>
          <p:cNvGrpSpPr/>
          <p:nvPr/>
        </p:nvGrpSpPr>
        <p:grpSpPr>
          <a:xfrm>
            <a:off x="1217471" y="1893408"/>
            <a:ext cx="1304471" cy="2431269"/>
            <a:chOff x="1217471" y="1893408"/>
            <a:chExt cx="1304470" cy="2431269"/>
          </a:xfrm>
        </p:grpSpPr>
        <p:grpSp>
          <p:nvGrpSpPr>
            <p:cNvPr id="372" name="Shape 372"/>
            <p:cNvGrpSpPr/>
            <p:nvPr/>
          </p:nvGrpSpPr>
          <p:grpSpPr>
            <a:xfrm>
              <a:off x="1217471" y="2766893"/>
              <a:ext cx="1304470" cy="1557784"/>
              <a:chOff x="1217471" y="2766893"/>
              <a:chExt cx="1304470" cy="1557784"/>
            </a:xfrm>
          </p:grpSpPr>
          <p:grpSp>
            <p:nvGrpSpPr>
              <p:cNvPr id="373" name="Shape 373"/>
              <p:cNvGrpSpPr/>
              <p:nvPr/>
            </p:nvGrpSpPr>
            <p:grpSpPr>
              <a:xfrm>
                <a:off x="1217471" y="2766893"/>
                <a:ext cx="1304470" cy="1557784"/>
                <a:chOff x="1199541" y="3267114"/>
                <a:chExt cx="1304470" cy="1557784"/>
              </a:xfrm>
            </p:grpSpPr>
            <p:sp>
              <p:nvSpPr>
                <p:cNvPr id="374" name="Shape 374"/>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Shape 375"/>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76" name="Shape 376"/>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77" name="Shape 377"/>
            <p:cNvGrpSpPr/>
            <p:nvPr/>
          </p:nvGrpSpPr>
          <p:grpSpPr>
            <a:xfrm>
              <a:off x="1289951" y="1893408"/>
              <a:ext cx="1136271" cy="1246506"/>
              <a:chOff x="627304" y="1987183"/>
              <a:chExt cx="1594615" cy="1749317"/>
            </a:xfrm>
          </p:grpSpPr>
          <p:sp>
            <p:nvSpPr>
              <p:cNvPr id="378" name="Shape 37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9" name="Shape 37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0" name="Shape 38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81" name="Shape 381"/>
          <p:cNvGrpSpPr/>
          <p:nvPr/>
        </p:nvGrpSpPr>
        <p:grpSpPr>
          <a:xfrm>
            <a:off x="3286749" y="1893409"/>
            <a:ext cx="1304471" cy="2483739"/>
            <a:chOff x="3326504" y="1893408"/>
            <a:chExt cx="1304470" cy="2483739"/>
          </a:xfrm>
        </p:grpSpPr>
        <p:grpSp>
          <p:nvGrpSpPr>
            <p:cNvPr id="382" name="Shape 382"/>
            <p:cNvGrpSpPr/>
            <p:nvPr/>
          </p:nvGrpSpPr>
          <p:grpSpPr>
            <a:xfrm>
              <a:off x="3326504" y="2772528"/>
              <a:ext cx="1304470" cy="1604619"/>
              <a:chOff x="3326504" y="2772528"/>
              <a:chExt cx="1304470" cy="1604619"/>
            </a:xfrm>
          </p:grpSpPr>
          <p:grpSp>
            <p:nvGrpSpPr>
              <p:cNvPr id="383" name="Shape 383"/>
              <p:cNvGrpSpPr/>
              <p:nvPr/>
            </p:nvGrpSpPr>
            <p:grpSpPr>
              <a:xfrm>
                <a:off x="3326504" y="2772528"/>
                <a:ext cx="1304470" cy="1604619"/>
                <a:chOff x="3269602" y="3277053"/>
                <a:chExt cx="1304470" cy="1593145"/>
              </a:xfrm>
            </p:grpSpPr>
            <p:sp>
              <p:nvSpPr>
                <p:cNvPr id="384" name="Shape 384"/>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Shape 385"/>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86" name="Shape 386"/>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87" name="Shape 387"/>
            <p:cNvGrpSpPr/>
            <p:nvPr/>
          </p:nvGrpSpPr>
          <p:grpSpPr>
            <a:xfrm>
              <a:off x="3410604" y="1893408"/>
              <a:ext cx="1136271" cy="1246506"/>
              <a:chOff x="627304" y="1987183"/>
              <a:chExt cx="1594615" cy="1749317"/>
            </a:xfrm>
          </p:grpSpPr>
          <p:sp>
            <p:nvSpPr>
              <p:cNvPr id="388" name="Shape 38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9" name="Shape 38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0" name="Shape 39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91" name="Shape 391"/>
          <p:cNvGrpSpPr/>
          <p:nvPr/>
        </p:nvGrpSpPr>
        <p:grpSpPr>
          <a:xfrm>
            <a:off x="5362702" y="1890089"/>
            <a:ext cx="1304471" cy="2426375"/>
            <a:chOff x="5452152" y="1890087"/>
            <a:chExt cx="1304470" cy="2426375"/>
          </a:xfrm>
        </p:grpSpPr>
        <p:grpSp>
          <p:nvGrpSpPr>
            <p:cNvPr id="392" name="Shape 392"/>
            <p:cNvGrpSpPr/>
            <p:nvPr/>
          </p:nvGrpSpPr>
          <p:grpSpPr>
            <a:xfrm>
              <a:off x="5452152" y="2763572"/>
              <a:ext cx="1304470" cy="1552890"/>
              <a:chOff x="5452152" y="2763572"/>
              <a:chExt cx="1304470" cy="1552890"/>
            </a:xfrm>
          </p:grpSpPr>
          <p:grpSp>
            <p:nvGrpSpPr>
              <p:cNvPr id="393" name="Shape 393"/>
              <p:cNvGrpSpPr/>
              <p:nvPr/>
            </p:nvGrpSpPr>
            <p:grpSpPr>
              <a:xfrm>
                <a:off x="5452152" y="2763572"/>
                <a:ext cx="1304470" cy="1552890"/>
                <a:chOff x="5960996" y="3267114"/>
                <a:chExt cx="1304470" cy="1559509"/>
              </a:xfrm>
            </p:grpSpPr>
            <p:sp>
              <p:nvSpPr>
                <p:cNvPr id="394" name="Shape 394"/>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Shape 395"/>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96" name="Shape 396"/>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97" name="Shape 397"/>
            <p:cNvGrpSpPr/>
            <p:nvPr/>
          </p:nvGrpSpPr>
          <p:grpSpPr>
            <a:xfrm>
              <a:off x="5556109" y="1890087"/>
              <a:ext cx="1136271" cy="1246506"/>
              <a:chOff x="627304" y="1987183"/>
              <a:chExt cx="1594615" cy="1749317"/>
            </a:xfrm>
          </p:grpSpPr>
          <p:sp>
            <p:nvSpPr>
              <p:cNvPr id="398" name="Shape 39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Shape 39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Shape 40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401" name="Shape 401"/>
          <p:cNvGrpSpPr/>
          <p:nvPr/>
        </p:nvGrpSpPr>
        <p:grpSpPr>
          <a:xfrm>
            <a:off x="7392553" y="1890087"/>
            <a:ext cx="1304471" cy="2434591"/>
            <a:chOff x="7521759" y="1890087"/>
            <a:chExt cx="1304470" cy="2434590"/>
          </a:xfrm>
        </p:grpSpPr>
        <p:grpSp>
          <p:nvGrpSpPr>
            <p:cNvPr id="402" name="Shape 402"/>
            <p:cNvGrpSpPr/>
            <p:nvPr/>
          </p:nvGrpSpPr>
          <p:grpSpPr>
            <a:xfrm>
              <a:off x="7521759" y="2766893"/>
              <a:ext cx="1304470" cy="1557784"/>
              <a:chOff x="7521759" y="2766893"/>
              <a:chExt cx="1304470" cy="1557784"/>
            </a:xfrm>
          </p:grpSpPr>
          <p:grpSp>
            <p:nvGrpSpPr>
              <p:cNvPr id="403" name="Shape 403"/>
              <p:cNvGrpSpPr/>
              <p:nvPr/>
            </p:nvGrpSpPr>
            <p:grpSpPr>
              <a:xfrm>
                <a:off x="7521759" y="2766893"/>
                <a:ext cx="1304470" cy="1557784"/>
                <a:chOff x="7980910" y="3267114"/>
                <a:chExt cx="1304470" cy="1557784"/>
              </a:xfrm>
            </p:grpSpPr>
            <p:sp>
              <p:nvSpPr>
                <p:cNvPr id="404" name="Shape 404"/>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Shape 405"/>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06" name="Shape 406"/>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407" name="Shape 407"/>
            <p:cNvGrpSpPr/>
            <p:nvPr/>
          </p:nvGrpSpPr>
          <p:grpSpPr>
            <a:xfrm>
              <a:off x="7622141" y="1890087"/>
              <a:ext cx="1136271" cy="1246506"/>
              <a:chOff x="627304" y="1987183"/>
              <a:chExt cx="1594615" cy="1749317"/>
            </a:xfrm>
          </p:grpSpPr>
          <p:sp>
            <p:nvSpPr>
              <p:cNvPr id="408" name="Shape 40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9" name="Shape 40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0" name="Shape 41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411" name="Shape 411"/>
          <p:cNvGrpSpPr/>
          <p:nvPr/>
        </p:nvGrpSpPr>
        <p:grpSpPr>
          <a:xfrm>
            <a:off x="9507695" y="1888971"/>
            <a:ext cx="1304471" cy="2435707"/>
            <a:chOff x="9646841" y="1888970"/>
            <a:chExt cx="1304470" cy="2435707"/>
          </a:xfrm>
        </p:grpSpPr>
        <p:grpSp>
          <p:nvGrpSpPr>
            <p:cNvPr id="412" name="Shape 412"/>
            <p:cNvGrpSpPr/>
            <p:nvPr/>
          </p:nvGrpSpPr>
          <p:grpSpPr>
            <a:xfrm>
              <a:off x="9646841" y="2766893"/>
              <a:ext cx="1304470" cy="1557784"/>
              <a:chOff x="9646841" y="2766893"/>
              <a:chExt cx="1304470" cy="1557784"/>
            </a:xfrm>
          </p:grpSpPr>
          <p:grpSp>
            <p:nvGrpSpPr>
              <p:cNvPr id="413" name="Shape 413"/>
              <p:cNvGrpSpPr/>
              <p:nvPr/>
            </p:nvGrpSpPr>
            <p:grpSpPr>
              <a:xfrm>
                <a:off x="9646841" y="2766893"/>
                <a:ext cx="1304470" cy="1557784"/>
                <a:chOff x="9539460" y="3267114"/>
                <a:chExt cx="1304470" cy="1557784"/>
              </a:xfrm>
            </p:grpSpPr>
            <p:sp>
              <p:nvSpPr>
                <p:cNvPr id="414" name="Shape 414"/>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Shape 415"/>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16" name="Shape 416"/>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417" name="Shape 417"/>
            <p:cNvGrpSpPr/>
            <p:nvPr/>
          </p:nvGrpSpPr>
          <p:grpSpPr>
            <a:xfrm>
              <a:off x="9755990" y="1888970"/>
              <a:ext cx="1136271" cy="1246506"/>
              <a:chOff x="627304" y="1987183"/>
              <a:chExt cx="1594615" cy="1749317"/>
            </a:xfrm>
          </p:grpSpPr>
          <p:sp>
            <p:nvSpPr>
              <p:cNvPr id="418" name="Shape 41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9" name="Shape 41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0" name="Shape 42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21" name="Shape 421"/>
          <p:cNvSpPr txBox="1">
            <a:spLocks noGrp="1"/>
          </p:cNvSpPr>
          <p:nvPr>
            <p:ph type="body" idx="2"/>
          </p:nvPr>
        </p:nvSpPr>
        <p:spPr>
          <a:xfrm>
            <a:off x="858786"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2" name="Shape 422"/>
          <p:cNvSpPr txBox="1">
            <a:spLocks noGrp="1"/>
          </p:cNvSpPr>
          <p:nvPr>
            <p:ph type="body" idx="3"/>
          </p:nvPr>
        </p:nvSpPr>
        <p:spPr>
          <a:xfrm>
            <a:off x="868843"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3" name="Shape 423"/>
          <p:cNvSpPr txBox="1">
            <a:spLocks noGrp="1"/>
          </p:cNvSpPr>
          <p:nvPr>
            <p:ph type="body" idx="4"/>
          </p:nvPr>
        </p:nvSpPr>
        <p:spPr>
          <a:xfrm>
            <a:off x="3213621"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4" name="Shape 424"/>
          <p:cNvSpPr txBox="1">
            <a:spLocks noGrp="1"/>
          </p:cNvSpPr>
          <p:nvPr>
            <p:ph type="body" idx="5"/>
          </p:nvPr>
        </p:nvSpPr>
        <p:spPr>
          <a:xfrm>
            <a:off x="3223678"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5" name="Shape 425"/>
          <p:cNvSpPr txBox="1">
            <a:spLocks noGrp="1"/>
          </p:cNvSpPr>
          <p:nvPr>
            <p:ph type="body" idx="6"/>
          </p:nvPr>
        </p:nvSpPr>
        <p:spPr>
          <a:xfrm>
            <a:off x="5283226"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6" name="Shape 426"/>
          <p:cNvSpPr txBox="1">
            <a:spLocks noGrp="1"/>
          </p:cNvSpPr>
          <p:nvPr>
            <p:ph type="body" idx="7"/>
          </p:nvPr>
        </p:nvSpPr>
        <p:spPr>
          <a:xfrm>
            <a:off x="5293282"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7" name="Shape 427"/>
          <p:cNvSpPr txBox="1">
            <a:spLocks noGrp="1"/>
          </p:cNvSpPr>
          <p:nvPr>
            <p:ph type="body" idx="8"/>
          </p:nvPr>
        </p:nvSpPr>
        <p:spPr>
          <a:xfrm>
            <a:off x="7402643"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8" name="Shape 428"/>
          <p:cNvSpPr txBox="1">
            <a:spLocks noGrp="1"/>
          </p:cNvSpPr>
          <p:nvPr>
            <p:ph type="body" idx="9"/>
          </p:nvPr>
        </p:nvSpPr>
        <p:spPr>
          <a:xfrm>
            <a:off x="7412701"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29" name="Shape 429"/>
          <p:cNvSpPr txBox="1">
            <a:spLocks noGrp="1"/>
          </p:cNvSpPr>
          <p:nvPr>
            <p:ph type="body" idx="13"/>
          </p:nvPr>
        </p:nvSpPr>
        <p:spPr>
          <a:xfrm>
            <a:off x="9688643"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30" name="Shape 430"/>
          <p:cNvSpPr txBox="1">
            <a:spLocks noGrp="1"/>
          </p:cNvSpPr>
          <p:nvPr>
            <p:ph type="body" idx="14"/>
          </p:nvPr>
        </p:nvSpPr>
        <p:spPr>
          <a:xfrm>
            <a:off x="9698701"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2056794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34" name="Shape 434"/>
          <p:cNvSpPr/>
          <p:nvPr/>
        </p:nvSpPr>
        <p:spPr>
          <a:xfrm>
            <a:off x="635765"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5" name="Shape 435"/>
          <p:cNvSpPr/>
          <p:nvPr/>
        </p:nvSpPr>
        <p:spPr>
          <a:xfrm>
            <a:off x="4880760"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6" name="Shape 436"/>
          <p:cNvSpPr/>
          <p:nvPr/>
        </p:nvSpPr>
        <p:spPr>
          <a:xfrm rot="10800000" flipH="1">
            <a:off x="2754593"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7" name="Shape 437"/>
          <p:cNvSpPr/>
          <p:nvPr/>
        </p:nvSpPr>
        <p:spPr>
          <a:xfrm>
            <a:off x="9133089"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8" name="Shape 438"/>
          <p:cNvSpPr/>
          <p:nvPr/>
        </p:nvSpPr>
        <p:spPr>
          <a:xfrm rot="10800000" flipH="1">
            <a:off x="7006925"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9" name="Shape 439"/>
          <p:cNvSpPr/>
          <p:nvPr/>
        </p:nvSpPr>
        <p:spPr>
          <a:xfrm>
            <a:off x="2754593"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Shape 440"/>
          <p:cNvSpPr/>
          <p:nvPr/>
        </p:nvSpPr>
        <p:spPr>
          <a:xfrm rot="10800000" flipH="1">
            <a:off x="628427"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1" name="Shape 441"/>
          <p:cNvSpPr/>
          <p:nvPr/>
        </p:nvSpPr>
        <p:spPr>
          <a:xfrm>
            <a:off x="7006925"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2" name="Shape 442"/>
          <p:cNvSpPr/>
          <p:nvPr/>
        </p:nvSpPr>
        <p:spPr>
          <a:xfrm rot="10800000" flipH="1">
            <a:off x="4880760"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3" name="Shape 443"/>
          <p:cNvSpPr/>
          <p:nvPr/>
        </p:nvSpPr>
        <p:spPr>
          <a:xfrm rot="10800000" flipH="1">
            <a:off x="9133089"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4" name="Shape 444"/>
          <p:cNvSpPr/>
          <p:nvPr/>
        </p:nvSpPr>
        <p:spPr>
          <a:xfrm>
            <a:off x="662133" y="4762330"/>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5" name="Shape 445"/>
          <p:cNvSpPr/>
          <p:nvPr/>
        </p:nvSpPr>
        <p:spPr>
          <a:xfrm>
            <a:off x="2947442" y="4756137"/>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6" name="Shape 446"/>
          <p:cNvSpPr/>
          <p:nvPr/>
        </p:nvSpPr>
        <p:spPr>
          <a:xfrm>
            <a:off x="7158062" y="4749374"/>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7" name="Shape 447"/>
          <p:cNvSpPr/>
          <p:nvPr/>
        </p:nvSpPr>
        <p:spPr>
          <a:xfrm>
            <a:off x="9436043" y="4749946"/>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8" name="Shape 448"/>
          <p:cNvSpPr/>
          <p:nvPr/>
        </p:nvSpPr>
        <p:spPr>
          <a:xfrm>
            <a:off x="5052753" y="4749946"/>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9" name="Shape 449"/>
          <p:cNvSpPr txBox="1">
            <a:spLocks noGrp="1"/>
          </p:cNvSpPr>
          <p:nvPr>
            <p:ph type="body" idx="2"/>
          </p:nvPr>
        </p:nvSpPr>
        <p:spPr>
          <a:xfrm>
            <a:off x="858786"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0" name="Shape 450"/>
          <p:cNvSpPr txBox="1">
            <a:spLocks noGrp="1"/>
          </p:cNvSpPr>
          <p:nvPr>
            <p:ph type="body" idx="3"/>
          </p:nvPr>
        </p:nvSpPr>
        <p:spPr>
          <a:xfrm>
            <a:off x="989702"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1" name="Shape 451"/>
          <p:cNvSpPr txBox="1">
            <a:spLocks noGrp="1"/>
          </p:cNvSpPr>
          <p:nvPr>
            <p:ph type="body" idx="4"/>
          </p:nvPr>
        </p:nvSpPr>
        <p:spPr>
          <a:xfrm>
            <a:off x="3080694"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2" name="Shape 452"/>
          <p:cNvSpPr txBox="1">
            <a:spLocks noGrp="1"/>
          </p:cNvSpPr>
          <p:nvPr>
            <p:ph type="body" idx="5"/>
          </p:nvPr>
        </p:nvSpPr>
        <p:spPr>
          <a:xfrm>
            <a:off x="5220010"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3" name="Shape 453"/>
          <p:cNvSpPr txBox="1">
            <a:spLocks noGrp="1"/>
          </p:cNvSpPr>
          <p:nvPr>
            <p:ph type="body" idx="6"/>
          </p:nvPr>
        </p:nvSpPr>
        <p:spPr>
          <a:xfrm>
            <a:off x="7366814"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4" name="Shape 454"/>
          <p:cNvSpPr txBox="1">
            <a:spLocks noGrp="1"/>
          </p:cNvSpPr>
          <p:nvPr>
            <p:ph type="body" idx="7"/>
          </p:nvPr>
        </p:nvSpPr>
        <p:spPr>
          <a:xfrm>
            <a:off x="9485361"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5" name="Shape 455"/>
          <p:cNvSpPr txBox="1">
            <a:spLocks noGrp="1"/>
          </p:cNvSpPr>
          <p:nvPr>
            <p:ph type="body" idx="8"/>
          </p:nvPr>
        </p:nvSpPr>
        <p:spPr>
          <a:xfrm>
            <a:off x="868843"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6" name="Shape 456"/>
          <p:cNvSpPr txBox="1">
            <a:spLocks noGrp="1"/>
          </p:cNvSpPr>
          <p:nvPr>
            <p:ph type="body" idx="9"/>
          </p:nvPr>
        </p:nvSpPr>
        <p:spPr>
          <a:xfrm>
            <a:off x="3213621"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7" name="Shape 457"/>
          <p:cNvSpPr txBox="1">
            <a:spLocks noGrp="1"/>
          </p:cNvSpPr>
          <p:nvPr>
            <p:ph type="body" idx="13"/>
          </p:nvPr>
        </p:nvSpPr>
        <p:spPr>
          <a:xfrm>
            <a:off x="3223678"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8" name="Shape 458"/>
          <p:cNvSpPr txBox="1">
            <a:spLocks noGrp="1"/>
          </p:cNvSpPr>
          <p:nvPr>
            <p:ph type="body" idx="14"/>
          </p:nvPr>
        </p:nvSpPr>
        <p:spPr>
          <a:xfrm>
            <a:off x="5283226"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59" name="Shape 459"/>
          <p:cNvSpPr txBox="1">
            <a:spLocks noGrp="1"/>
          </p:cNvSpPr>
          <p:nvPr>
            <p:ph type="body" idx="15"/>
          </p:nvPr>
        </p:nvSpPr>
        <p:spPr>
          <a:xfrm>
            <a:off x="5293282"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60" name="Shape 460"/>
          <p:cNvSpPr txBox="1">
            <a:spLocks noGrp="1"/>
          </p:cNvSpPr>
          <p:nvPr>
            <p:ph type="body" idx="16"/>
          </p:nvPr>
        </p:nvSpPr>
        <p:spPr>
          <a:xfrm>
            <a:off x="7402643"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61" name="Shape 461"/>
          <p:cNvSpPr txBox="1">
            <a:spLocks noGrp="1"/>
          </p:cNvSpPr>
          <p:nvPr>
            <p:ph type="body" idx="17"/>
          </p:nvPr>
        </p:nvSpPr>
        <p:spPr>
          <a:xfrm>
            <a:off x="7412701"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62" name="Shape 462"/>
          <p:cNvSpPr txBox="1">
            <a:spLocks noGrp="1"/>
          </p:cNvSpPr>
          <p:nvPr>
            <p:ph type="body" idx="18"/>
          </p:nvPr>
        </p:nvSpPr>
        <p:spPr>
          <a:xfrm>
            <a:off x="9688643"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463" name="Shape 463"/>
          <p:cNvSpPr txBox="1">
            <a:spLocks noGrp="1"/>
          </p:cNvSpPr>
          <p:nvPr>
            <p:ph type="body" idx="19"/>
          </p:nvPr>
        </p:nvSpPr>
        <p:spPr>
          <a:xfrm>
            <a:off x="9698701"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3810071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67" name="Shape 467"/>
          <p:cNvSpPr/>
          <p:nvPr/>
        </p:nvSpPr>
        <p:spPr>
          <a:xfrm>
            <a:off x="9198866" y="1193285"/>
            <a:ext cx="85724" cy="392112"/>
          </a:xfrm>
          <a:custGeom>
            <a:avLst/>
            <a:gdLst/>
            <a:ahLst/>
            <a:cxnLst/>
            <a:rect l="0" t="0" r="0" b="0"/>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8" name="Shape 468"/>
          <p:cNvSpPr/>
          <p:nvPr/>
        </p:nvSpPr>
        <p:spPr>
          <a:xfrm>
            <a:off x="9198866" y="1193285"/>
            <a:ext cx="85724" cy="392112"/>
          </a:xfrm>
          <a:custGeom>
            <a:avLst/>
            <a:gdLst/>
            <a:ahLst/>
            <a:cxnLst/>
            <a:rect l="0" t="0" r="0" b="0"/>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9" name="Shape 469"/>
          <p:cNvSpPr/>
          <p:nvPr/>
        </p:nvSpPr>
        <p:spPr>
          <a:xfrm>
            <a:off x="8370189" y="1123437"/>
            <a:ext cx="269875" cy="265113"/>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0" name="Shape 470"/>
          <p:cNvSpPr/>
          <p:nvPr/>
        </p:nvSpPr>
        <p:spPr>
          <a:xfrm>
            <a:off x="8370189" y="1123437"/>
            <a:ext cx="269875" cy="265113"/>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1" name="Shape 471"/>
          <p:cNvSpPr/>
          <p:nvPr/>
        </p:nvSpPr>
        <p:spPr>
          <a:xfrm>
            <a:off x="8640066" y="1177412"/>
            <a:ext cx="212724" cy="211137"/>
          </a:xfrm>
          <a:custGeom>
            <a:avLst/>
            <a:gdLst/>
            <a:ahLst/>
            <a:cxnLst/>
            <a:rect l="0" t="0" r="0" b="0"/>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2" name="Shape 472"/>
          <p:cNvSpPr/>
          <p:nvPr/>
        </p:nvSpPr>
        <p:spPr>
          <a:xfrm>
            <a:off x="8370189" y="1388549"/>
            <a:ext cx="269875"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3" name="Shape 473"/>
          <p:cNvSpPr/>
          <p:nvPr/>
        </p:nvSpPr>
        <p:spPr>
          <a:xfrm>
            <a:off x="8370189" y="1388549"/>
            <a:ext cx="269875"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Shape 474"/>
          <p:cNvSpPr/>
          <p:nvPr/>
        </p:nvSpPr>
        <p:spPr>
          <a:xfrm>
            <a:off x="8736903" y="1483800"/>
            <a:ext cx="280987" cy="171449"/>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Shape 475"/>
          <p:cNvSpPr/>
          <p:nvPr/>
        </p:nvSpPr>
        <p:spPr>
          <a:xfrm>
            <a:off x="9198866" y="3193537"/>
            <a:ext cx="85724" cy="393700"/>
          </a:xfrm>
          <a:custGeom>
            <a:avLst/>
            <a:gdLst/>
            <a:ahLst/>
            <a:cxnLst/>
            <a:rect l="0" t="0" r="0" b="0"/>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6" name="Shape 476"/>
          <p:cNvSpPr/>
          <p:nvPr/>
        </p:nvSpPr>
        <p:spPr>
          <a:xfrm>
            <a:off x="9198866" y="3193537"/>
            <a:ext cx="85724" cy="390524"/>
          </a:xfrm>
          <a:custGeom>
            <a:avLst/>
            <a:gdLst/>
            <a:ahLst/>
            <a:cxnLst/>
            <a:rect l="0" t="0" r="0" b="0"/>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7" name="Shape 477"/>
          <p:cNvSpPr/>
          <p:nvPr/>
        </p:nvSpPr>
        <p:spPr>
          <a:xfrm>
            <a:off x="8370189" y="3122097"/>
            <a:ext cx="269875"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8" name="Shape 478"/>
          <p:cNvSpPr/>
          <p:nvPr/>
        </p:nvSpPr>
        <p:spPr>
          <a:xfrm>
            <a:off x="8370189" y="3122097"/>
            <a:ext cx="269875"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9" name="Shape 479"/>
          <p:cNvSpPr/>
          <p:nvPr/>
        </p:nvSpPr>
        <p:spPr>
          <a:xfrm>
            <a:off x="8640066" y="3179248"/>
            <a:ext cx="212724" cy="209549"/>
          </a:xfrm>
          <a:custGeom>
            <a:avLst/>
            <a:gdLst/>
            <a:ahLst/>
            <a:cxnLst/>
            <a:rect l="0" t="0" r="0" b="0"/>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Shape 480"/>
          <p:cNvSpPr/>
          <p:nvPr/>
        </p:nvSpPr>
        <p:spPr>
          <a:xfrm>
            <a:off x="8370189" y="3388797"/>
            <a:ext cx="269875" cy="269875"/>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Shape 481"/>
          <p:cNvSpPr/>
          <p:nvPr/>
        </p:nvSpPr>
        <p:spPr>
          <a:xfrm>
            <a:off x="8370189" y="3388797"/>
            <a:ext cx="269875" cy="269875"/>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Shape 482"/>
          <p:cNvSpPr/>
          <p:nvPr/>
        </p:nvSpPr>
        <p:spPr>
          <a:xfrm>
            <a:off x="8736903" y="3488813"/>
            <a:ext cx="280987" cy="169863"/>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Shape 483"/>
          <p:cNvSpPr/>
          <p:nvPr/>
        </p:nvSpPr>
        <p:spPr>
          <a:xfrm>
            <a:off x="8979791" y="2194999"/>
            <a:ext cx="85724" cy="195263"/>
          </a:xfrm>
          <a:custGeom>
            <a:avLst/>
            <a:gdLst/>
            <a:ahLst/>
            <a:cxnLst/>
            <a:rect l="0" t="0" r="0" b="0"/>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Shape 484"/>
          <p:cNvSpPr/>
          <p:nvPr/>
        </p:nvSpPr>
        <p:spPr>
          <a:xfrm>
            <a:off x="8979791" y="2194999"/>
            <a:ext cx="85724" cy="195263"/>
          </a:xfrm>
          <a:custGeom>
            <a:avLst/>
            <a:gdLst/>
            <a:ahLst/>
            <a:cxnLst/>
            <a:rect l="0" t="0" r="0" b="0"/>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5" name="Shape 485"/>
          <p:cNvSpPr/>
          <p:nvPr/>
        </p:nvSpPr>
        <p:spPr>
          <a:xfrm>
            <a:off x="9006777" y="2507737"/>
            <a:ext cx="58739" cy="77788"/>
          </a:xfrm>
          <a:custGeom>
            <a:avLst/>
            <a:gdLst/>
            <a:ahLst/>
            <a:cxnLst/>
            <a:rect l="0" t="0" r="0" b="0"/>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Shape 486"/>
          <p:cNvSpPr/>
          <p:nvPr/>
        </p:nvSpPr>
        <p:spPr>
          <a:xfrm>
            <a:off x="8997254" y="2485512"/>
            <a:ext cx="68263" cy="100013"/>
          </a:xfrm>
          <a:custGeom>
            <a:avLst/>
            <a:gdLst/>
            <a:ahLst/>
            <a:cxnLst/>
            <a:rect l="0" t="0" r="0" b="0"/>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Shape 487"/>
          <p:cNvSpPr/>
          <p:nvPr/>
        </p:nvSpPr>
        <p:spPr>
          <a:xfrm>
            <a:off x="9624315" y="2120385"/>
            <a:ext cx="269875" cy="269875"/>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Shape 488"/>
          <p:cNvSpPr/>
          <p:nvPr/>
        </p:nvSpPr>
        <p:spPr>
          <a:xfrm>
            <a:off x="9624315" y="2120385"/>
            <a:ext cx="269875" cy="269875"/>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Shape 489"/>
          <p:cNvSpPr/>
          <p:nvPr/>
        </p:nvSpPr>
        <p:spPr>
          <a:xfrm>
            <a:off x="9411591" y="2177535"/>
            <a:ext cx="212724" cy="212724"/>
          </a:xfrm>
          <a:custGeom>
            <a:avLst/>
            <a:gdLst/>
            <a:ahLst/>
            <a:cxnLst/>
            <a:rect l="0" t="0" r="0" b="0"/>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Shape 490"/>
          <p:cNvSpPr/>
          <p:nvPr/>
        </p:nvSpPr>
        <p:spPr>
          <a:xfrm>
            <a:off x="9624315" y="2390261"/>
            <a:ext cx="269875"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1" name="Shape 491"/>
          <p:cNvSpPr/>
          <p:nvPr/>
        </p:nvSpPr>
        <p:spPr>
          <a:xfrm>
            <a:off x="9624315" y="2390261"/>
            <a:ext cx="269875"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Shape 492"/>
          <p:cNvSpPr/>
          <p:nvPr/>
        </p:nvSpPr>
        <p:spPr>
          <a:xfrm>
            <a:off x="9246489" y="2485513"/>
            <a:ext cx="284163" cy="171449"/>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3" name="Shape 493"/>
          <p:cNvSpPr/>
          <p:nvPr/>
        </p:nvSpPr>
        <p:spPr>
          <a:xfrm>
            <a:off x="8979791" y="4193661"/>
            <a:ext cx="85724" cy="392112"/>
          </a:xfrm>
          <a:custGeom>
            <a:avLst/>
            <a:gdLst/>
            <a:ahLst/>
            <a:cxnLst/>
            <a:rect l="0" t="0" r="0" b="0"/>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Shape 494"/>
          <p:cNvSpPr/>
          <p:nvPr/>
        </p:nvSpPr>
        <p:spPr>
          <a:xfrm>
            <a:off x="8979791" y="4193661"/>
            <a:ext cx="85724" cy="392112"/>
          </a:xfrm>
          <a:custGeom>
            <a:avLst/>
            <a:gdLst/>
            <a:ahLst/>
            <a:cxnLst/>
            <a:rect l="0" t="0" r="0" b="0"/>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5" name="Shape 495"/>
          <p:cNvSpPr/>
          <p:nvPr/>
        </p:nvSpPr>
        <p:spPr>
          <a:xfrm>
            <a:off x="9624315" y="4123812"/>
            <a:ext cx="269875" cy="266699"/>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6" name="Shape 496"/>
          <p:cNvSpPr/>
          <p:nvPr/>
        </p:nvSpPr>
        <p:spPr>
          <a:xfrm>
            <a:off x="9624315" y="4123812"/>
            <a:ext cx="269875" cy="266699"/>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7" name="Shape 497"/>
          <p:cNvSpPr/>
          <p:nvPr/>
        </p:nvSpPr>
        <p:spPr>
          <a:xfrm>
            <a:off x="9411591" y="4177787"/>
            <a:ext cx="212724" cy="212724"/>
          </a:xfrm>
          <a:custGeom>
            <a:avLst/>
            <a:gdLst/>
            <a:ahLst/>
            <a:cxnLst/>
            <a:rect l="0" t="0" r="0" b="0"/>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Shape 498"/>
          <p:cNvSpPr/>
          <p:nvPr/>
        </p:nvSpPr>
        <p:spPr>
          <a:xfrm>
            <a:off x="9624315" y="4390511"/>
            <a:ext cx="269875" cy="268288"/>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Shape 499"/>
          <p:cNvSpPr/>
          <p:nvPr/>
        </p:nvSpPr>
        <p:spPr>
          <a:xfrm>
            <a:off x="9624315" y="4390511"/>
            <a:ext cx="269875" cy="268288"/>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0" name="Shape 500"/>
          <p:cNvSpPr/>
          <p:nvPr/>
        </p:nvSpPr>
        <p:spPr>
          <a:xfrm>
            <a:off x="9246489" y="4484173"/>
            <a:ext cx="284163" cy="174625"/>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Shape 501"/>
          <p:cNvSpPr/>
          <p:nvPr/>
        </p:nvSpPr>
        <p:spPr>
          <a:xfrm>
            <a:off x="507147" y="1306071"/>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2" name="Shape 502"/>
          <p:cNvSpPr/>
          <p:nvPr/>
        </p:nvSpPr>
        <p:spPr>
          <a:xfrm>
            <a:off x="507147" y="253426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3" name="Shape 503"/>
          <p:cNvSpPr/>
          <p:nvPr/>
        </p:nvSpPr>
        <p:spPr>
          <a:xfrm>
            <a:off x="506450" y="511559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4" name="Shape 504"/>
          <p:cNvSpPr/>
          <p:nvPr/>
        </p:nvSpPr>
        <p:spPr>
          <a:xfrm>
            <a:off x="506450" y="3848180"/>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nvGrpSpPr>
          <p:cNvPr id="505" name="Shape 505"/>
          <p:cNvGrpSpPr/>
          <p:nvPr/>
        </p:nvGrpSpPr>
        <p:grpSpPr>
          <a:xfrm>
            <a:off x="8852789" y="1619529"/>
            <a:ext cx="2105024" cy="1658939"/>
            <a:chOff x="5946775" y="4468571"/>
            <a:chExt cx="2105024" cy="1658938"/>
          </a:xfrm>
        </p:grpSpPr>
        <p:sp>
          <p:nvSpPr>
            <p:cNvPr id="506" name="Shape 506"/>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7" name="Shape 507"/>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8" name="Shape 508"/>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9" name="Shape 509"/>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0" name="Shape 510"/>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11" name="Shape 511"/>
          <p:cNvGrpSpPr/>
          <p:nvPr/>
        </p:nvGrpSpPr>
        <p:grpSpPr>
          <a:xfrm>
            <a:off x="7179565" y="559872"/>
            <a:ext cx="2105024" cy="1658939"/>
            <a:chOff x="4146550" y="1468196"/>
            <a:chExt cx="2105024" cy="1658938"/>
          </a:xfrm>
        </p:grpSpPr>
        <p:sp>
          <p:nvSpPr>
            <p:cNvPr id="512" name="Shape 512"/>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Shape 513"/>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Shape 514"/>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5" name="Shape 515"/>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6" name="Shape 516"/>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17" name="Shape 517"/>
          <p:cNvSpPr txBox="1">
            <a:spLocks noGrp="1"/>
          </p:cNvSpPr>
          <p:nvPr>
            <p:ph type="body" idx="2"/>
          </p:nvPr>
        </p:nvSpPr>
        <p:spPr>
          <a:xfrm>
            <a:off x="905610" y="1249053"/>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18" name="Shape 518"/>
          <p:cNvSpPr txBox="1">
            <a:spLocks noGrp="1"/>
          </p:cNvSpPr>
          <p:nvPr>
            <p:ph type="body" idx="3"/>
          </p:nvPr>
        </p:nvSpPr>
        <p:spPr>
          <a:xfrm>
            <a:off x="905610" y="1660600"/>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19" name="Shape 519"/>
          <p:cNvSpPr txBox="1">
            <a:spLocks noGrp="1"/>
          </p:cNvSpPr>
          <p:nvPr>
            <p:ph type="body" idx="4"/>
          </p:nvPr>
        </p:nvSpPr>
        <p:spPr>
          <a:xfrm>
            <a:off x="905610" y="2518553"/>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0" name="Shape 520"/>
          <p:cNvSpPr txBox="1">
            <a:spLocks noGrp="1"/>
          </p:cNvSpPr>
          <p:nvPr>
            <p:ph type="body" idx="5"/>
          </p:nvPr>
        </p:nvSpPr>
        <p:spPr>
          <a:xfrm>
            <a:off x="905610" y="2930100"/>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1" name="Shape 521"/>
          <p:cNvSpPr txBox="1">
            <a:spLocks noGrp="1"/>
          </p:cNvSpPr>
          <p:nvPr>
            <p:ph type="body" idx="6"/>
          </p:nvPr>
        </p:nvSpPr>
        <p:spPr>
          <a:xfrm>
            <a:off x="905610" y="3774421"/>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2" name="Shape 522"/>
          <p:cNvSpPr txBox="1">
            <a:spLocks noGrp="1"/>
          </p:cNvSpPr>
          <p:nvPr>
            <p:ph type="body" idx="7"/>
          </p:nvPr>
        </p:nvSpPr>
        <p:spPr>
          <a:xfrm>
            <a:off x="905610" y="4185968"/>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3" name="Shape 523"/>
          <p:cNvSpPr txBox="1">
            <a:spLocks noGrp="1"/>
          </p:cNvSpPr>
          <p:nvPr>
            <p:ph type="body" idx="8"/>
          </p:nvPr>
        </p:nvSpPr>
        <p:spPr>
          <a:xfrm>
            <a:off x="905610" y="5041624"/>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24" name="Shape 524"/>
          <p:cNvSpPr txBox="1">
            <a:spLocks noGrp="1"/>
          </p:cNvSpPr>
          <p:nvPr>
            <p:ph type="body" idx="9"/>
          </p:nvPr>
        </p:nvSpPr>
        <p:spPr>
          <a:xfrm>
            <a:off x="905610" y="5453169"/>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grpSp>
        <p:nvGrpSpPr>
          <p:cNvPr id="525" name="Shape 525"/>
          <p:cNvGrpSpPr/>
          <p:nvPr/>
        </p:nvGrpSpPr>
        <p:grpSpPr>
          <a:xfrm>
            <a:off x="7179565" y="2719085"/>
            <a:ext cx="2105024" cy="1658939"/>
            <a:chOff x="4146550" y="1468196"/>
            <a:chExt cx="2105024" cy="1658938"/>
          </a:xfrm>
        </p:grpSpPr>
        <p:sp>
          <p:nvSpPr>
            <p:cNvPr id="526" name="Shape 526"/>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7" name="Shape 527"/>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8" name="Shape 528"/>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Shape 529"/>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0" name="Shape 530"/>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31" name="Shape 531"/>
          <p:cNvGrpSpPr/>
          <p:nvPr/>
        </p:nvGrpSpPr>
        <p:grpSpPr>
          <a:xfrm>
            <a:off x="8852789" y="3752912"/>
            <a:ext cx="2105024" cy="1658939"/>
            <a:chOff x="5946775" y="4468571"/>
            <a:chExt cx="2105024" cy="1658938"/>
          </a:xfrm>
        </p:grpSpPr>
        <p:sp>
          <p:nvSpPr>
            <p:cNvPr id="532" name="Shape 532"/>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Shape 533"/>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4" name="Shape 534"/>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Shape 535"/>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Shape 536"/>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37" name="Shape 537"/>
          <p:cNvGrpSpPr/>
          <p:nvPr/>
        </p:nvGrpSpPr>
        <p:grpSpPr>
          <a:xfrm>
            <a:off x="7179565" y="4794313"/>
            <a:ext cx="2105024" cy="1658939"/>
            <a:chOff x="4146550" y="1468196"/>
            <a:chExt cx="2105024" cy="1658938"/>
          </a:xfrm>
        </p:grpSpPr>
        <p:sp>
          <p:nvSpPr>
            <p:cNvPr id="538" name="Shape 538"/>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Shape 539"/>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0" name="Shape 540"/>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1" name="Shape 541"/>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2" name="Shape 542"/>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9662193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208636" y="633246"/>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546" name="Shape 546"/>
          <p:cNvSpPr/>
          <p:nvPr/>
        </p:nvSpPr>
        <p:spPr>
          <a:xfrm>
            <a:off x="-84570" y="2350436"/>
            <a:ext cx="9794527" cy="3583613"/>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47" name="Shape 547"/>
          <p:cNvGrpSpPr/>
          <p:nvPr/>
        </p:nvGrpSpPr>
        <p:grpSpPr>
          <a:xfrm>
            <a:off x="1760307" y="3744765"/>
            <a:ext cx="995965" cy="993236"/>
            <a:chOff x="1760306" y="3744764"/>
            <a:chExt cx="995965" cy="993236"/>
          </a:xfrm>
        </p:grpSpPr>
        <p:sp>
          <p:nvSpPr>
            <p:cNvPr id="548" name="Shape 548"/>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9" name="Shape 549"/>
            <p:cNvSpPr/>
            <p:nvPr/>
          </p:nvSpPr>
          <p:spPr>
            <a:xfrm>
              <a:off x="2118625" y="410171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0" name="Shape 550"/>
          <p:cNvGrpSpPr/>
          <p:nvPr/>
        </p:nvGrpSpPr>
        <p:grpSpPr>
          <a:xfrm>
            <a:off x="3658379" y="4366074"/>
            <a:ext cx="995965" cy="993236"/>
            <a:chOff x="3658378" y="4366073"/>
            <a:chExt cx="995965" cy="993236"/>
          </a:xfrm>
        </p:grpSpPr>
        <p:sp>
          <p:nvSpPr>
            <p:cNvPr id="551" name="Shape 551"/>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52" name="Shape 552"/>
            <p:cNvSpPr/>
            <p:nvPr/>
          </p:nvSpPr>
          <p:spPr>
            <a:xfrm>
              <a:off x="4030553" y="472498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3" name="Shape 553"/>
          <p:cNvGrpSpPr/>
          <p:nvPr/>
        </p:nvGrpSpPr>
        <p:grpSpPr>
          <a:xfrm>
            <a:off x="5556452" y="3010475"/>
            <a:ext cx="995965" cy="993236"/>
            <a:chOff x="5556451" y="3010474"/>
            <a:chExt cx="995965" cy="993236"/>
          </a:xfrm>
        </p:grpSpPr>
        <p:sp>
          <p:nvSpPr>
            <p:cNvPr id="554" name="Shape 554"/>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5" name="Shape 555"/>
            <p:cNvSpPr/>
            <p:nvPr/>
          </p:nvSpPr>
          <p:spPr>
            <a:xfrm>
              <a:off x="5922678" y="3342621"/>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6" name="Shape 556"/>
          <p:cNvGrpSpPr/>
          <p:nvPr/>
        </p:nvGrpSpPr>
        <p:grpSpPr>
          <a:xfrm>
            <a:off x="7454526" y="3536691"/>
            <a:ext cx="995965" cy="993236"/>
            <a:chOff x="7454525" y="3536691"/>
            <a:chExt cx="995965" cy="993236"/>
          </a:xfrm>
        </p:grpSpPr>
        <p:sp>
          <p:nvSpPr>
            <p:cNvPr id="557" name="Shape 557"/>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8" name="Shape 558"/>
            <p:cNvSpPr/>
            <p:nvPr/>
          </p:nvSpPr>
          <p:spPr>
            <a:xfrm>
              <a:off x="7812842" y="389364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sp>
        <p:nvSpPr>
          <p:cNvPr id="559" name="Shape 559"/>
          <p:cNvSpPr/>
          <p:nvPr/>
        </p:nvSpPr>
        <p:spPr>
          <a:xfrm>
            <a:off x="9656653" y="830142"/>
            <a:ext cx="1589340" cy="1589340"/>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sp>
        <p:nvSpPr>
          <p:cNvPr id="560" name="Shape 560"/>
          <p:cNvSpPr/>
          <p:nvPr/>
        </p:nvSpPr>
        <p:spPr>
          <a:xfrm>
            <a:off x="3061374" y="392527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1" name="Shape 561"/>
          <p:cNvSpPr/>
          <p:nvPr/>
        </p:nvSpPr>
        <p:spPr>
          <a:xfrm>
            <a:off x="2820295" y="4872158"/>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2" name="Shape 562"/>
          <p:cNvSpPr/>
          <p:nvPr/>
        </p:nvSpPr>
        <p:spPr>
          <a:xfrm>
            <a:off x="5352765" y="439034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3" name="Shape 563"/>
          <p:cNvSpPr/>
          <p:nvPr/>
        </p:nvSpPr>
        <p:spPr>
          <a:xfrm>
            <a:off x="7165006" y="2888866"/>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4" name="Shape 564"/>
          <p:cNvSpPr txBox="1">
            <a:spLocks noGrp="1"/>
          </p:cNvSpPr>
          <p:nvPr>
            <p:ph type="body" idx="2"/>
          </p:nvPr>
        </p:nvSpPr>
        <p:spPr>
          <a:xfrm>
            <a:off x="1180758" y="2775427"/>
            <a:ext cx="2247780" cy="873651"/>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5" name="Shape 565"/>
          <p:cNvSpPr txBox="1">
            <a:spLocks noGrp="1"/>
          </p:cNvSpPr>
          <p:nvPr>
            <p:ph type="body" idx="3"/>
          </p:nvPr>
        </p:nvSpPr>
        <p:spPr>
          <a:xfrm>
            <a:off x="3025297" y="5390259"/>
            <a:ext cx="2327467" cy="78964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6" name="Shape 566"/>
          <p:cNvSpPr txBox="1">
            <a:spLocks noGrp="1"/>
          </p:cNvSpPr>
          <p:nvPr>
            <p:ph type="body" idx="4"/>
          </p:nvPr>
        </p:nvSpPr>
        <p:spPr>
          <a:xfrm>
            <a:off x="4721151" y="2149851"/>
            <a:ext cx="2327467" cy="86275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7" name="Shape 567"/>
          <p:cNvSpPr txBox="1">
            <a:spLocks noGrp="1"/>
          </p:cNvSpPr>
          <p:nvPr>
            <p:ph type="body" idx="5"/>
          </p:nvPr>
        </p:nvSpPr>
        <p:spPr>
          <a:xfrm>
            <a:off x="6986775" y="4708150"/>
            <a:ext cx="2327467" cy="78964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8" name="Shape 568"/>
          <p:cNvSpPr txBox="1">
            <a:spLocks noGrp="1"/>
          </p:cNvSpPr>
          <p:nvPr>
            <p:ph type="body" idx="6"/>
          </p:nvPr>
        </p:nvSpPr>
        <p:spPr>
          <a:xfrm>
            <a:off x="10694146" y="1955612"/>
            <a:ext cx="1318631" cy="1860251"/>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9" name="Shape 569"/>
          <p:cNvSpPr txBox="1">
            <a:spLocks noGrp="1"/>
          </p:cNvSpPr>
          <p:nvPr>
            <p:ph type="body" idx="7"/>
          </p:nvPr>
        </p:nvSpPr>
        <p:spPr>
          <a:xfrm>
            <a:off x="1180759" y="2222957"/>
            <a:ext cx="2247780"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70" name="Shape 570"/>
          <p:cNvSpPr txBox="1">
            <a:spLocks noGrp="1"/>
          </p:cNvSpPr>
          <p:nvPr>
            <p:ph type="body" idx="8"/>
          </p:nvPr>
        </p:nvSpPr>
        <p:spPr>
          <a:xfrm>
            <a:off x="4721151" y="1607631"/>
            <a:ext cx="232746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71" name="Shape 571"/>
          <p:cNvSpPr txBox="1">
            <a:spLocks noGrp="1"/>
          </p:cNvSpPr>
          <p:nvPr>
            <p:ph type="body" idx="9"/>
          </p:nvPr>
        </p:nvSpPr>
        <p:spPr>
          <a:xfrm>
            <a:off x="3025297" y="6180789"/>
            <a:ext cx="2327467" cy="36417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72" name="Shape 572"/>
          <p:cNvSpPr txBox="1">
            <a:spLocks noGrp="1"/>
          </p:cNvSpPr>
          <p:nvPr>
            <p:ph type="body" idx="13"/>
          </p:nvPr>
        </p:nvSpPr>
        <p:spPr>
          <a:xfrm>
            <a:off x="6986775" y="5537051"/>
            <a:ext cx="232746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88461109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576" name="Shape 576"/>
          <p:cNvGrpSpPr/>
          <p:nvPr/>
        </p:nvGrpSpPr>
        <p:grpSpPr>
          <a:xfrm>
            <a:off x="8705339" y="1607951"/>
            <a:ext cx="2504672" cy="2336331"/>
            <a:chOff x="8705339" y="1607951"/>
            <a:chExt cx="2504672" cy="2336330"/>
          </a:xfrm>
        </p:grpSpPr>
        <p:grpSp>
          <p:nvGrpSpPr>
            <p:cNvPr id="577" name="Shape 577"/>
            <p:cNvGrpSpPr/>
            <p:nvPr/>
          </p:nvGrpSpPr>
          <p:grpSpPr>
            <a:xfrm>
              <a:off x="8705339" y="1607951"/>
              <a:ext cx="2358104" cy="2097263"/>
              <a:chOff x="8705339" y="1607951"/>
              <a:chExt cx="2358104" cy="2097263"/>
            </a:xfrm>
          </p:grpSpPr>
          <p:sp>
            <p:nvSpPr>
              <p:cNvPr id="578" name="Shape 578"/>
              <p:cNvSpPr/>
              <p:nvPr/>
            </p:nvSpPr>
            <p:spPr>
              <a:xfrm rot="-5400000">
                <a:off x="8706847"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9" name="Shape 579"/>
              <p:cNvSpPr/>
              <p:nvPr/>
            </p:nvSpPr>
            <p:spPr>
              <a:xfrm>
                <a:off x="9882742"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0" name="Shape 580"/>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1" name="Shape 581"/>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82" name="Shape 582"/>
            <p:cNvSpPr/>
            <p:nvPr/>
          </p:nvSpPr>
          <p:spPr>
            <a:xfrm rot="2700000">
              <a:off x="10575857"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3" name="Shape 583"/>
          <p:cNvGrpSpPr/>
          <p:nvPr/>
        </p:nvGrpSpPr>
        <p:grpSpPr>
          <a:xfrm>
            <a:off x="6794671" y="3441707"/>
            <a:ext cx="2503757" cy="2336328"/>
            <a:chOff x="3371475" y="3591818"/>
            <a:chExt cx="2074748" cy="1936007"/>
          </a:xfrm>
        </p:grpSpPr>
        <p:sp>
          <p:nvSpPr>
            <p:cNvPr id="584" name="Shape 584"/>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Shape 585"/>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6" name="Shape 586"/>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7" name="Shape 587"/>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8" name="Shape 588"/>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9" name="Shape 589"/>
          <p:cNvGrpSpPr/>
          <p:nvPr/>
        </p:nvGrpSpPr>
        <p:grpSpPr>
          <a:xfrm>
            <a:off x="4892567" y="1607951"/>
            <a:ext cx="2504672" cy="2336331"/>
            <a:chOff x="4892567" y="1607951"/>
            <a:chExt cx="2504672" cy="2336330"/>
          </a:xfrm>
        </p:grpSpPr>
        <p:sp>
          <p:nvSpPr>
            <p:cNvPr id="590" name="Shape 590"/>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1" name="Shape 591"/>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2" name="Shape 592"/>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3" name="Shape 593"/>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4" name="Shape 594"/>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95" name="Shape 595"/>
          <p:cNvGrpSpPr/>
          <p:nvPr/>
        </p:nvGrpSpPr>
        <p:grpSpPr>
          <a:xfrm>
            <a:off x="2992895" y="3441707"/>
            <a:ext cx="2503757" cy="2336328"/>
            <a:chOff x="3371475" y="3591818"/>
            <a:chExt cx="2074748" cy="1936007"/>
          </a:xfrm>
        </p:grpSpPr>
        <p:sp>
          <p:nvSpPr>
            <p:cNvPr id="596" name="Shape 59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7" name="Shape 597"/>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8" name="Shape 598"/>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9" name="Shape 599"/>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0" name="Shape 600"/>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601" name="Shape 601"/>
          <p:cNvGrpSpPr/>
          <p:nvPr/>
        </p:nvGrpSpPr>
        <p:grpSpPr>
          <a:xfrm>
            <a:off x="1090792" y="1607951"/>
            <a:ext cx="2504672" cy="2336331"/>
            <a:chOff x="1090792" y="1607950"/>
            <a:chExt cx="2504672" cy="2336331"/>
          </a:xfrm>
        </p:grpSpPr>
        <p:sp>
          <p:nvSpPr>
            <p:cNvPr id="602" name="Shape 602"/>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3" name="Shape 603"/>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4" name="Shape 604"/>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5" name="Shape 605"/>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6" name="Shape 606"/>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07" name="Shape 607"/>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Shape 608"/>
          <p:cNvSpPr/>
          <p:nvPr/>
        </p:nvSpPr>
        <p:spPr>
          <a:xfrm>
            <a:off x="2153234" y="261596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609" name="Shape 609"/>
          <p:cNvSpPr/>
          <p:nvPr/>
        </p:nvSpPr>
        <p:spPr>
          <a:xfrm>
            <a:off x="3864633"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Shape 610"/>
          <p:cNvSpPr/>
          <p:nvPr/>
        </p:nvSpPr>
        <p:spPr>
          <a:xfrm>
            <a:off x="4047094" y="4515838"/>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nvGrpSpPr>
          <p:cNvPr id="611" name="Shape 611"/>
          <p:cNvGrpSpPr/>
          <p:nvPr/>
        </p:nvGrpSpPr>
        <p:grpSpPr>
          <a:xfrm>
            <a:off x="5759497" y="2448663"/>
            <a:ext cx="611596" cy="611596"/>
            <a:chOff x="5759496" y="2448663"/>
            <a:chExt cx="611596" cy="611596"/>
          </a:xfrm>
        </p:grpSpPr>
        <p:sp>
          <p:nvSpPr>
            <p:cNvPr id="612" name="Shape 612"/>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3" name="Shape 613"/>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614" name="Shape 614"/>
          <p:cNvGrpSpPr/>
          <p:nvPr/>
        </p:nvGrpSpPr>
        <p:grpSpPr>
          <a:xfrm>
            <a:off x="7681647" y="4349703"/>
            <a:ext cx="611596" cy="611596"/>
            <a:chOff x="7681647" y="4349703"/>
            <a:chExt cx="611596" cy="611596"/>
          </a:xfrm>
        </p:grpSpPr>
        <p:sp>
          <p:nvSpPr>
            <p:cNvPr id="615" name="Shape 615"/>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6" name="Shape 616"/>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617" name="Shape 617"/>
          <p:cNvGrpSpPr/>
          <p:nvPr/>
        </p:nvGrpSpPr>
        <p:grpSpPr>
          <a:xfrm>
            <a:off x="9576939" y="2448663"/>
            <a:ext cx="611596" cy="611596"/>
            <a:chOff x="9576939" y="2448663"/>
            <a:chExt cx="611596" cy="611596"/>
          </a:xfrm>
        </p:grpSpPr>
        <p:sp>
          <p:nvSpPr>
            <p:cNvPr id="618" name="Shape 618"/>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9" name="Shape 619"/>
            <p:cNvSpPr/>
            <p:nvPr/>
          </p:nvSpPr>
          <p:spPr>
            <a:xfrm>
              <a:off x="9749393" y="261472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sp>
        <p:nvSpPr>
          <p:cNvPr id="620" name="Shape 620"/>
          <p:cNvSpPr txBox="1">
            <a:spLocks noGrp="1"/>
          </p:cNvSpPr>
          <p:nvPr>
            <p:ph type="body" idx="2"/>
          </p:nvPr>
        </p:nvSpPr>
        <p:spPr>
          <a:xfrm>
            <a:off x="1584929"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1" name="Shape 621"/>
          <p:cNvSpPr txBox="1">
            <a:spLocks noGrp="1"/>
          </p:cNvSpPr>
          <p:nvPr>
            <p:ph type="body" idx="3"/>
          </p:nvPr>
        </p:nvSpPr>
        <p:spPr>
          <a:xfrm>
            <a:off x="1575449"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2" name="Shape 622"/>
          <p:cNvSpPr txBox="1">
            <a:spLocks noGrp="1"/>
          </p:cNvSpPr>
          <p:nvPr>
            <p:ph type="body" idx="4"/>
          </p:nvPr>
        </p:nvSpPr>
        <p:spPr>
          <a:xfrm>
            <a:off x="3519529" y="3908412"/>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3" name="Shape 623"/>
          <p:cNvSpPr txBox="1">
            <a:spLocks noGrp="1"/>
          </p:cNvSpPr>
          <p:nvPr>
            <p:ph type="body" idx="5"/>
          </p:nvPr>
        </p:nvSpPr>
        <p:spPr>
          <a:xfrm>
            <a:off x="3518381" y="2588974"/>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4" name="Shape 624"/>
          <p:cNvSpPr txBox="1">
            <a:spLocks noGrp="1"/>
          </p:cNvSpPr>
          <p:nvPr>
            <p:ph type="body" idx="6"/>
          </p:nvPr>
        </p:nvSpPr>
        <p:spPr>
          <a:xfrm>
            <a:off x="5400163"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5" name="Shape 625"/>
          <p:cNvSpPr txBox="1">
            <a:spLocks noGrp="1"/>
          </p:cNvSpPr>
          <p:nvPr>
            <p:ph type="body" idx="7"/>
          </p:nvPr>
        </p:nvSpPr>
        <p:spPr>
          <a:xfrm>
            <a:off x="5390683"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6" name="Shape 626"/>
          <p:cNvSpPr txBox="1">
            <a:spLocks noGrp="1"/>
          </p:cNvSpPr>
          <p:nvPr>
            <p:ph type="body" idx="8"/>
          </p:nvPr>
        </p:nvSpPr>
        <p:spPr>
          <a:xfrm>
            <a:off x="7308391" y="3908412"/>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7" name="Shape 627"/>
          <p:cNvSpPr txBox="1">
            <a:spLocks noGrp="1"/>
          </p:cNvSpPr>
          <p:nvPr>
            <p:ph type="body" idx="9"/>
          </p:nvPr>
        </p:nvSpPr>
        <p:spPr>
          <a:xfrm>
            <a:off x="7307244" y="2588974"/>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8" name="Shape 628"/>
          <p:cNvSpPr txBox="1">
            <a:spLocks noGrp="1"/>
          </p:cNvSpPr>
          <p:nvPr>
            <p:ph type="body" idx="13"/>
          </p:nvPr>
        </p:nvSpPr>
        <p:spPr>
          <a:xfrm>
            <a:off x="9250777"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29" name="Shape 629"/>
          <p:cNvSpPr txBox="1">
            <a:spLocks noGrp="1"/>
          </p:cNvSpPr>
          <p:nvPr>
            <p:ph type="body" idx="14"/>
          </p:nvPr>
        </p:nvSpPr>
        <p:spPr>
          <a:xfrm>
            <a:off x="9241297"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87754400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633" name="Shape 633"/>
          <p:cNvGrpSpPr/>
          <p:nvPr/>
        </p:nvGrpSpPr>
        <p:grpSpPr>
          <a:xfrm>
            <a:off x="6992717" y="1169666"/>
            <a:ext cx="4573641" cy="5344829"/>
            <a:chOff x="2813" y="961"/>
            <a:chExt cx="2052" cy="2397"/>
          </a:xfrm>
        </p:grpSpPr>
        <p:sp>
          <p:nvSpPr>
            <p:cNvPr id="634" name="Shape 634"/>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5" name="Shape 635"/>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Shape 636"/>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Shape 637"/>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Shape 638"/>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Shape 639"/>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Shape 640"/>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Shape 641"/>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2" name="Shape 642"/>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3" name="Shape 643"/>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Shape 644"/>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45" name="Shape 645"/>
          <p:cNvGrpSpPr/>
          <p:nvPr/>
        </p:nvGrpSpPr>
        <p:grpSpPr>
          <a:xfrm>
            <a:off x="1044400" y="1419553"/>
            <a:ext cx="699075" cy="699075"/>
            <a:chOff x="1044399" y="1577809"/>
            <a:chExt cx="699075" cy="699074"/>
          </a:xfrm>
        </p:grpSpPr>
        <p:sp>
          <p:nvSpPr>
            <p:cNvPr id="646" name="Shape 646"/>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7" name="Shape 64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48" name="Shape 648"/>
          <p:cNvSpPr txBox="1">
            <a:spLocks noGrp="1"/>
          </p:cNvSpPr>
          <p:nvPr>
            <p:ph type="body" idx="2"/>
          </p:nvPr>
        </p:nvSpPr>
        <p:spPr>
          <a:xfrm>
            <a:off x="1890221" y="1569375"/>
            <a:ext cx="4030291" cy="364504"/>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cxnSp>
        <p:nvCxnSpPr>
          <p:cNvPr id="649" name="Shape 649"/>
          <p:cNvCxnSpPr/>
          <p:nvPr/>
        </p:nvCxnSpPr>
        <p:spPr>
          <a:xfrm>
            <a:off x="1186962" y="2464027"/>
            <a:ext cx="4909039" cy="0"/>
          </a:xfrm>
          <a:prstGeom prst="straightConnector1">
            <a:avLst/>
          </a:prstGeom>
          <a:noFill/>
          <a:ln w="9525" cap="flat" cmpd="sng">
            <a:solidFill>
              <a:srgbClr val="16BF7F"/>
            </a:solidFill>
            <a:prstDash val="solid"/>
            <a:round/>
            <a:headEnd type="none" w="sm" len="sm"/>
            <a:tailEnd type="none" w="sm" len="sm"/>
          </a:ln>
        </p:spPr>
      </p:cxnSp>
      <p:grpSp>
        <p:nvGrpSpPr>
          <p:cNvPr id="650" name="Shape 650"/>
          <p:cNvGrpSpPr/>
          <p:nvPr/>
        </p:nvGrpSpPr>
        <p:grpSpPr>
          <a:xfrm>
            <a:off x="1044400" y="2791669"/>
            <a:ext cx="699075" cy="699075"/>
            <a:chOff x="1044399" y="1577809"/>
            <a:chExt cx="699075" cy="699074"/>
          </a:xfrm>
        </p:grpSpPr>
        <p:sp>
          <p:nvSpPr>
            <p:cNvPr id="651" name="Shape 651"/>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2" name="Shape 652"/>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53" name="Shape 653"/>
          <p:cNvSpPr txBox="1">
            <a:spLocks noGrp="1"/>
          </p:cNvSpPr>
          <p:nvPr>
            <p:ph type="body" idx="3"/>
          </p:nvPr>
        </p:nvSpPr>
        <p:spPr>
          <a:xfrm>
            <a:off x="1890221" y="2929171"/>
            <a:ext cx="4045444" cy="335239"/>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cxnSp>
        <p:nvCxnSpPr>
          <p:cNvPr id="654" name="Shape 654"/>
          <p:cNvCxnSpPr/>
          <p:nvPr/>
        </p:nvCxnSpPr>
        <p:spPr>
          <a:xfrm>
            <a:off x="1186962" y="3836143"/>
            <a:ext cx="4909039" cy="0"/>
          </a:xfrm>
          <a:prstGeom prst="straightConnector1">
            <a:avLst/>
          </a:prstGeom>
          <a:noFill/>
          <a:ln w="9525" cap="flat" cmpd="sng">
            <a:solidFill>
              <a:srgbClr val="16BF7F"/>
            </a:solidFill>
            <a:prstDash val="solid"/>
            <a:round/>
            <a:headEnd type="none" w="sm" len="sm"/>
            <a:tailEnd type="none" w="sm" len="sm"/>
          </a:ln>
        </p:spPr>
      </p:cxnSp>
      <p:grpSp>
        <p:nvGrpSpPr>
          <p:cNvPr id="655" name="Shape 655"/>
          <p:cNvGrpSpPr/>
          <p:nvPr/>
        </p:nvGrpSpPr>
        <p:grpSpPr>
          <a:xfrm>
            <a:off x="1044400" y="4089831"/>
            <a:ext cx="699075" cy="699075"/>
            <a:chOff x="1044399" y="1577809"/>
            <a:chExt cx="699075" cy="699074"/>
          </a:xfrm>
        </p:grpSpPr>
        <p:sp>
          <p:nvSpPr>
            <p:cNvPr id="656" name="Shape 656"/>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7" name="Shape 65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58" name="Shape 658"/>
          <p:cNvSpPr txBox="1">
            <a:spLocks noGrp="1"/>
          </p:cNvSpPr>
          <p:nvPr>
            <p:ph type="body" idx="4"/>
          </p:nvPr>
        </p:nvSpPr>
        <p:spPr>
          <a:xfrm>
            <a:off x="1906183" y="4366292"/>
            <a:ext cx="3967163"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cxnSp>
        <p:nvCxnSpPr>
          <p:cNvPr id="659" name="Shape 659"/>
          <p:cNvCxnSpPr/>
          <p:nvPr/>
        </p:nvCxnSpPr>
        <p:spPr>
          <a:xfrm>
            <a:off x="1186962" y="5134304"/>
            <a:ext cx="4909039" cy="0"/>
          </a:xfrm>
          <a:prstGeom prst="straightConnector1">
            <a:avLst/>
          </a:prstGeom>
          <a:noFill/>
          <a:ln w="9525" cap="flat" cmpd="sng">
            <a:solidFill>
              <a:srgbClr val="16BF7F"/>
            </a:solidFill>
            <a:prstDash val="solid"/>
            <a:round/>
            <a:headEnd type="none" w="sm" len="sm"/>
            <a:tailEnd type="none" w="sm" len="sm"/>
          </a:ln>
        </p:spPr>
      </p:cxnSp>
      <p:grpSp>
        <p:nvGrpSpPr>
          <p:cNvPr id="660" name="Shape 660"/>
          <p:cNvGrpSpPr/>
          <p:nvPr/>
        </p:nvGrpSpPr>
        <p:grpSpPr>
          <a:xfrm>
            <a:off x="1044400" y="5328616"/>
            <a:ext cx="699075" cy="699075"/>
            <a:chOff x="1044399" y="1577809"/>
            <a:chExt cx="699075" cy="699074"/>
          </a:xfrm>
        </p:grpSpPr>
        <p:sp>
          <p:nvSpPr>
            <p:cNvPr id="661" name="Shape 661"/>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Shape 662"/>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63" name="Shape 663"/>
          <p:cNvSpPr txBox="1">
            <a:spLocks noGrp="1"/>
          </p:cNvSpPr>
          <p:nvPr>
            <p:ph type="body" idx="5"/>
          </p:nvPr>
        </p:nvSpPr>
        <p:spPr>
          <a:xfrm>
            <a:off x="1906183" y="5522108"/>
            <a:ext cx="3967163"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3245795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64"/>
        <p:cNvGrpSpPr/>
        <p:nvPr/>
      </p:nvGrpSpPr>
      <p:grpSpPr>
        <a:xfrm>
          <a:off x="0" y="0"/>
          <a:ext cx="0" cy="0"/>
          <a:chOff x="0" y="0"/>
          <a:chExt cx="0" cy="0"/>
        </a:xfrm>
      </p:grpSpPr>
      <p:sp>
        <p:nvSpPr>
          <p:cNvPr id="665" name="Shape 665"/>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67" name="Shape 667"/>
          <p:cNvSpPr/>
          <p:nvPr/>
        </p:nvSpPr>
        <p:spPr>
          <a:xfrm>
            <a:off x="610295"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68" name="Shape 668"/>
          <p:cNvSpPr/>
          <p:nvPr/>
        </p:nvSpPr>
        <p:spPr>
          <a:xfrm>
            <a:off x="2087816" y="3266610"/>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69" name="Shape 669"/>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70" name="Shape 670"/>
          <p:cNvSpPr/>
          <p:nvPr/>
        </p:nvSpPr>
        <p:spPr>
          <a:xfrm rot="10800000" flipH="1">
            <a:off x="4620557" y="4054131"/>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71" name="Shape 671"/>
          <p:cNvSpPr txBox="1"/>
          <p:nvPr/>
        </p:nvSpPr>
        <p:spPr>
          <a:xfrm>
            <a:off x="1359530" y="4186519"/>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sz="1400"/>
          </a:p>
        </p:txBody>
      </p:sp>
      <p:sp>
        <p:nvSpPr>
          <p:cNvPr id="672" name="Shape 672"/>
          <p:cNvSpPr txBox="1"/>
          <p:nvPr/>
        </p:nvSpPr>
        <p:spPr>
          <a:xfrm>
            <a:off x="6445473" y="4186519"/>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sz="1400"/>
          </a:p>
        </p:txBody>
      </p:sp>
      <p:sp>
        <p:nvSpPr>
          <p:cNvPr id="673" name="Shape 673"/>
          <p:cNvSpPr txBox="1"/>
          <p:nvPr/>
        </p:nvSpPr>
        <p:spPr>
          <a:xfrm>
            <a:off x="3857018" y="1962293"/>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sz="1400"/>
          </a:p>
        </p:txBody>
      </p:sp>
      <p:sp>
        <p:nvSpPr>
          <p:cNvPr id="674" name="Shape 674"/>
          <p:cNvSpPr txBox="1"/>
          <p:nvPr/>
        </p:nvSpPr>
        <p:spPr>
          <a:xfrm>
            <a:off x="9140955" y="1947916"/>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sz="1400"/>
          </a:p>
        </p:txBody>
      </p:sp>
      <p:sp>
        <p:nvSpPr>
          <p:cNvPr id="675" name="Shape 675"/>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6" name="Shape 676"/>
          <p:cNvSpPr/>
          <p:nvPr/>
        </p:nvSpPr>
        <p:spPr>
          <a:xfrm>
            <a:off x="7166549" y="3266610"/>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7" name="Shape 677"/>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8" name="Shape 678"/>
          <p:cNvSpPr/>
          <p:nvPr/>
        </p:nvSpPr>
        <p:spPr>
          <a:xfrm rot="10800000" flipH="1">
            <a:off x="9869245" y="4054131"/>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9" name="Shape 679"/>
          <p:cNvSpPr txBox="1">
            <a:spLocks noGrp="1"/>
          </p:cNvSpPr>
          <p:nvPr>
            <p:ph type="body" idx="2"/>
          </p:nvPr>
        </p:nvSpPr>
        <p:spPr>
          <a:xfrm>
            <a:off x="861882" y="3551959"/>
            <a:ext cx="2269863" cy="396875"/>
          </a:xfrm>
          <a:prstGeom prst="rect">
            <a:avLst/>
          </a:prstGeom>
          <a:solidFill>
            <a:schemeClr val="accent2"/>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0" name="Shape 680"/>
          <p:cNvSpPr txBox="1">
            <a:spLocks noGrp="1"/>
          </p:cNvSpPr>
          <p:nvPr>
            <p:ph type="body" idx="3"/>
          </p:nvPr>
        </p:nvSpPr>
        <p:spPr>
          <a:xfrm>
            <a:off x="3434370" y="3551959"/>
            <a:ext cx="2269863" cy="396875"/>
          </a:xfrm>
          <a:prstGeom prst="rect">
            <a:avLst/>
          </a:prstGeom>
          <a:solidFill>
            <a:schemeClr val="accent3"/>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1" name="Shape 681"/>
          <p:cNvSpPr txBox="1">
            <a:spLocks noGrp="1"/>
          </p:cNvSpPr>
          <p:nvPr>
            <p:ph type="body" idx="4"/>
          </p:nvPr>
        </p:nvSpPr>
        <p:spPr>
          <a:xfrm>
            <a:off x="5932985" y="3551959"/>
            <a:ext cx="2384252" cy="396875"/>
          </a:xfrm>
          <a:prstGeom prst="rect">
            <a:avLst/>
          </a:prstGeom>
          <a:solidFill>
            <a:schemeClr val="accent3"/>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2" name="Shape 682"/>
          <p:cNvSpPr txBox="1">
            <a:spLocks noGrp="1"/>
          </p:cNvSpPr>
          <p:nvPr>
            <p:ph type="body" idx="5"/>
          </p:nvPr>
        </p:nvSpPr>
        <p:spPr>
          <a:xfrm>
            <a:off x="8789087" y="3551959"/>
            <a:ext cx="2384252" cy="396875"/>
          </a:xfrm>
          <a:prstGeom prst="rect">
            <a:avLst/>
          </a:prstGeom>
          <a:solidFill>
            <a:schemeClr val="accent5"/>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Source Sans Pro"/>
              <a:buNone/>
              <a:defRPr sz="1467" b="1" i="0" u="none" strike="noStrike" cap="none">
                <a:solidFill>
                  <a:schemeClr val="lt1"/>
                </a:solidFill>
                <a:latin typeface="Source Sans Pro"/>
                <a:ea typeface="Source Sans Pro"/>
                <a:cs typeface="Source Sans Pro"/>
                <a:sym typeface="Source Sans Pro"/>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3" name="Shape 683"/>
          <p:cNvSpPr txBox="1">
            <a:spLocks noGrp="1"/>
          </p:cNvSpPr>
          <p:nvPr>
            <p:ph type="body" idx="6"/>
          </p:nvPr>
        </p:nvSpPr>
        <p:spPr>
          <a:xfrm>
            <a:off x="861881" y="2095807"/>
            <a:ext cx="2282224"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4" name="Shape 684"/>
          <p:cNvSpPr txBox="1">
            <a:spLocks noGrp="1"/>
          </p:cNvSpPr>
          <p:nvPr>
            <p:ph type="body" idx="7"/>
          </p:nvPr>
        </p:nvSpPr>
        <p:spPr>
          <a:xfrm>
            <a:off x="5932985" y="2095807"/>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5" name="Shape 685"/>
          <p:cNvSpPr txBox="1">
            <a:spLocks noGrp="1"/>
          </p:cNvSpPr>
          <p:nvPr>
            <p:ph type="body" idx="8"/>
          </p:nvPr>
        </p:nvSpPr>
        <p:spPr>
          <a:xfrm>
            <a:off x="3428430" y="4469248"/>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686" name="Shape 686"/>
          <p:cNvSpPr txBox="1">
            <a:spLocks noGrp="1"/>
          </p:cNvSpPr>
          <p:nvPr>
            <p:ph type="body" idx="9"/>
          </p:nvPr>
        </p:nvSpPr>
        <p:spPr>
          <a:xfrm>
            <a:off x="8789087" y="4469248"/>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419966858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smtClean="0"/>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smtClean="0"/>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1319719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mtClean="0"/>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pPr lvl="0"/>
            <a:r>
              <a:rPr lang="en-US" smtClean="0"/>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7564649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24"/>
        <p:cNvGrpSpPr/>
        <p:nvPr/>
      </p:nvGrpSpPr>
      <p:grpSpPr>
        <a:xfrm>
          <a:off x="0" y="0"/>
          <a:ext cx="0" cy="0"/>
          <a:chOff x="0" y="0"/>
          <a:chExt cx="0" cy="0"/>
        </a:xfrm>
      </p:grpSpPr>
      <p:sp>
        <p:nvSpPr>
          <p:cNvPr id="25" name="Shape 25"/>
          <p:cNvSpPr txBox="1">
            <a:spLocks noGrp="1"/>
          </p:cNvSpPr>
          <p:nvPr>
            <p:ph type="title" hasCustomPrompt="1"/>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smtClean="0"/>
              <a:t>In a nutshell, we learnt:</a:t>
            </a:r>
            <a:endParaRPr dirty="0"/>
          </a:p>
        </p:txBody>
      </p:sp>
      <p:grpSp>
        <p:nvGrpSpPr>
          <p:cNvPr id="27" name="Shape 27"/>
          <p:cNvGrpSpPr/>
          <p:nvPr/>
        </p:nvGrpSpPr>
        <p:grpSpPr>
          <a:xfrm flipH="1">
            <a:off x="-1" y="1967241"/>
            <a:ext cx="6132405" cy="3823635"/>
            <a:chOff x="6625864" y="1832110"/>
            <a:chExt cx="6820169" cy="4367731"/>
          </a:xfrm>
        </p:grpSpPr>
        <p:sp>
          <p:nvSpPr>
            <p:cNvPr id="28" name="Shape 28"/>
            <p:cNvSpPr/>
            <p:nvPr/>
          </p:nvSpPr>
          <p:spPr>
            <a:xfrm>
              <a:off x="8676704" y="2559253"/>
              <a:ext cx="4769328" cy="727141"/>
            </a:xfrm>
            <a:custGeom>
              <a:avLst/>
              <a:gdLst/>
              <a:ahLst/>
              <a:cxnLst/>
              <a:rect l="0" t="0" r="0" b="0"/>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 name="Shape 29"/>
            <p:cNvSpPr/>
            <p:nvPr/>
          </p:nvSpPr>
          <p:spPr>
            <a:xfrm>
              <a:off x="7565934" y="1832111"/>
              <a:ext cx="5880099" cy="727143"/>
            </a:xfrm>
            <a:custGeom>
              <a:avLst/>
              <a:gdLst/>
              <a:ahLst/>
              <a:cxnLst/>
              <a:rect l="0" t="0" r="0" b="0"/>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Shape 30"/>
            <p:cNvSpPr/>
            <p:nvPr/>
          </p:nvSpPr>
          <p:spPr>
            <a:xfrm>
              <a:off x="9898038" y="2559253"/>
              <a:ext cx="542487" cy="337204"/>
            </a:xfrm>
            <a:custGeom>
              <a:avLst/>
              <a:gdLst/>
              <a:ahLst/>
              <a:cxnLst/>
              <a:rect l="0" t="0" r="0" b="0"/>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Shape 31"/>
            <p:cNvSpPr/>
            <p:nvPr/>
          </p:nvSpPr>
          <p:spPr>
            <a:xfrm>
              <a:off x="9308468" y="4013537"/>
              <a:ext cx="4137563" cy="727141"/>
            </a:xfrm>
            <a:custGeom>
              <a:avLst/>
              <a:gdLst/>
              <a:ahLst/>
              <a:cxnLst/>
              <a:rect l="0" t="0" r="0" b="0"/>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Shape 32"/>
            <p:cNvSpPr/>
            <p:nvPr/>
          </p:nvSpPr>
          <p:spPr>
            <a:xfrm>
              <a:off x="8983260" y="3286396"/>
              <a:ext cx="4462773" cy="727141"/>
            </a:xfrm>
            <a:custGeom>
              <a:avLst/>
              <a:gdLst/>
              <a:ahLst/>
              <a:cxnLst/>
              <a:rect l="0" t="0" r="0" b="0"/>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gradFill>
              <a:gsLst>
                <a:gs pos="0">
                  <a:schemeClr val="accent3"/>
                </a:gs>
                <a:gs pos="41000">
                  <a:srgbClr val="93A3B5"/>
                </a:gs>
                <a:gs pos="83000">
                  <a:srgbClr val="B7C1CD"/>
                </a:gs>
                <a:gs pos="100000">
                  <a:srgbClr val="DBDF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 name="Shape 33"/>
            <p:cNvSpPr/>
            <p:nvPr/>
          </p:nvSpPr>
          <p:spPr>
            <a:xfrm>
              <a:off x="10167877" y="5467819"/>
              <a:ext cx="3278156" cy="727141"/>
            </a:xfrm>
            <a:custGeom>
              <a:avLst/>
              <a:gdLst/>
              <a:ahLst/>
              <a:cxnLst/>
              <a:rect l="0" t="0" r="0" b="0"/>
              <a:pathLst>
                <a:path w="120000" h="120000" extrusionOk="0">
                  <a:moveTo>
                    <a:pt x="0" y="0"/>
                  </a:moveTo>
                  <a:lnTo>
                    <a:pt x="120000" y="0"/>
                  </a:lnTo>
                  <a:lnTo>
                    <a:pt x="120000" y="119999"/>
                  </a:lnTo>
                  <a:lnTo>
                    <a:pt x="0" y="11999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 name="Shape 34"/>
            <p:cNvSpPr/>
            <p:nvPr/>
          </p:nvSpPr>
          <p:spPr>
            <a:xfrm>
              <a:off x="9593681" y="4740680"/>
              <a:ext cx="3852352" cy="727138"/>
            </a:xfrm>
            <a:custGeom>
              <a:avLst/>
              <a:gdLst/>
              <a:ahLst/>
              <a:cxnLst/>
              <a:rect l="0" t="0" r="0" b="0"/>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gradFill>
              <a:gsLst>
                <a:gs pos="0">
                  <a:schemeClr val="accent5"/>
                </a:gs>
                <a:gs pos="41000">
                  <a:srgbClr val="65E9B8"/>
                </a:gs>
                <a:gs pos="83000">
                  <a:srgbClr val="98F0CF"/>
                </a:gs>
                <a:gs pos="100000">
                  <a:srgbClr val="CAF8E7"/>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 name="Shape 35"/>
            <p:cNvSpPr/>
            <p:nvPr/>
          </p:nvSpPr>
          <p:spPr>
            <a:xfrm>
              <a:off x="10167877" y="6194962"/>
              <a:ext cx="3278156" cy="4879"/>
            </a:xfrm>
            <a:custGeom>
              <a:avLst/>
              <a:gdLst/>
              <a:ahLst/>
              <a:cxnLst/>
              <a:rect l="0" t="0" r="0" b="0"/>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 name="Shape 36"/>
            <p:cNvSpPr/>
            <p:nvPr/>
          </p:nvSpPr>
          <p:spPr>
            <a:xfrm>
              <a:off x="8125821" y="5963555"/>
              <a:ext cx="524061" cy="176511"/>
            </a:xfrm>
            <a:custGeom>
              <a:avLst/>
              <a:gdLst/>
              <a:ahLst/>
              <a:cxnLst/>
              <a:rect l="0" t="0" r="0" b="0"/>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 name="Shape 37"/>
            <p:cNvSpPr/>
            <p:nvPr/>
          </p:nvSpPr>
          <p:spPr>
            <a:xfrm>
              <a:off x="10076514" y="5963553"/>
              <a:ext cx="197611" cy="231412"/>
            </a:xfrm>
            <a:custGeom>
              <a:avLst/>
              <a:gdLst/>
              <a:ahLst/>
              <a:cxnLst/>
              <a:rect l="0" t="0" r="0" b="0"/>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Shape 38"/>
            <p:cNvSpPr/>
            <p:nvPr/>
          </p:nvSpPr>
          <p:spPr>
            <a:xfrm>
              <a:off x="6625864" y="2559252"/>
              <a:ext cx="3814660" cy="727143"/>
            </a:xfrm>
            <a:custGeom>
              <a:avLst/>
              <a:gdLst/>
              <a:ahLst/>
              <a:cxnLst/>
              <a:rect l="0" t="0" r="0" b="0"/>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Shape 39"/>
            <p:cNvSpPr/>
            <p:nvPr/>
          </p:nvSpPr>
          <p:spPr>
            <a:xfrm>
              <a:off x="7297396" y="1832110"/>
              <a:ext cx="3109750" cy="727141"/>
            </a:xfrm>
            <a:custGeom>
              <a:avLst/>
              <a:gdLst/>
              <a:ahLst/>
              <a:cxnLst/>
              <a:rect l="0" t="0" r="0" b="0"/>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Shape 40"/>
            <p:cNvSpPr/>
            <p:nvPr/>
          </p:nvSpPr>
          <p:spPr>
            <a:xfrm>
              <a:off x="7777039" y="4013537"/>
              <a:ext cx="1816641" cy="727141"/>
            </a:xfrm>
            <a:custGeom>
              <a:avLst/>
              <a:gdLst/>
              <a:ahLst/>
              <a:cxnLst/>
              <a:rect l="0" t="0" r="0" b="0"/>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 name="Shape 41"/>
            <p:cNvSpPr/>
            <p:nvPr/>
          </p:nvSpPr>
          <p:spPr>
            <a:xfrm>
              <a:off x="6896878" y="3286394"/>
              <a:ext cx="2513113" cy="727144"/>
            </a:xfrm>
            <a:custGeom>
              <a:avLst/>
              <a:gdLst/>
              <a:ahLst/>
              <a:cxnLst/>
              <a:rect l="0" t="0" r="0" b="0"/>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 name="Shape 42"/>
            <p:cNvSpPr/>
            <p:nvPr/>
          </p:nvSpPr>
          <p:spPr>
            <a:xfrm>
              <a:off x="8125822" y="5467823"/>
              <a:ext cx="2385160" cy="727143"/>
            </a:xfrm>
            <a:custGeom>
              <a:avLst/>
              <a:gdLst/>
              <a:ahLst/>
              <a:cxnLst/>
              <a:rect l="0" t="0" r="0" b="0"/>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4CCD9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 name="Shape 43"/>
            <p:cNvSpPr/>
            <p:nvPr/>
          </p:nvSpPr>
          <p:spPr>
            <a:xfrm>
              <a:off x="7885553" y="4740680"/>
              <a:ext cx="2331607" cy="727143"/>
            </a:xfrm>
            <a:custGeom>
              <a:avLst/>
              <a:gdLst/>
              <a:ahLst/>
              <a:cxnLst/>
              <a:rect l="0" t="0" r="0" b="0"/>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4" name="Shape 44"/>
          <p:cNvSpPr txBox="1">
            <a:spLocks noGrp="1"/>
          </p:cNvSpPr>
          <p:nvPr>
            <p:ph type="body" idx="2"/>
          </p:nvPr>
        </p:nvSpPr>
        <p:spPr>
          <a:xfrm>
            <a:off x="6213747" y="1967242"/>
            <a:ext cx="5285919" cy="4250678"/>
          </a:xfrm>
          <a:prstGeom prst="rect">
            <a:avLst/>
          </a:prstGeom>
          <a:noFill/>
          <a:ln>
            <a:noFill/>
          </a:ln>
        </p:spPr>
        <p:txBody>
          <a:bodyPr spcFirstLastPara="1" wrap="square" lIns="0" tIns="45700" rIns="91425" bIns="45700" anchor="t" anchorCtr="0"/>
          <a:lstStyle>
            <a:lvl1pPr marL="0" marR="0" lvl="0" indent="0" algn="l" rtl="0">
              <a:lnSpc>
                <a:spcPct val="100000"/>
              </a:lnSpc>
              <a:spcBef>
                <a:spcPts val="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88" marR="0" lvl="1" indent="-341313" algn="l" rtl="0">
              <a:lnSpc>
                <a:spcPct val="100000"/>
              </a:lnSpc>
              <a:spcBef>
                <a:spcPts val="600"/>
              </a:spcBef>
              <a:spcAft>
                <a:spcPts val="0"/>
              </a:spcAft>
              <a:buClr>
                <a:schemeClr val="dk1"/>
              </a:buClr>
              <a:buSzPts val="1800"/>
              <a:buFont typeface="+mj-lt"/>
              <a:buAutoNum type="arabicPeriod"/>
              <a:defRPr sz="1800" b="0" i="0" u="none" strike="noStrike" cap="none">
                <a:solidFill>
                  <a:schemeClr val="dk1"/>
                </a:solidFill>
                <a:latin typeface="Arial"/>
                <a:ea typeface="Arial"/>
                <a:cs typeface="Arial"/>
                <a:sym typeface="Arial"/>
              </a:defRPr>
            </a:lvl2pPr>
            <a:lvl3pPr marL="682608" marR="0" lvl="2" indent="-344479" algn="l" rtl="0">
              <a:lnSpc>
                <a:spcPct val="100000"/>
              </a:lnSpc>
              <a:spcBef>
                <a:spcPts val="0"/>
              </a:spcBef>
              <a:spcAft>
                <a:spcPts val="0"/>
              </a:spcAft>
              <a:buClr>
                <a:schemeClr val="dk1"/>
              </a:buClr>
              <a:buSzPts val="1600"/>
              <a:buFont typeface="Wingdings 3" panose="05040102010807070707" pitchFamily="18" charset="2"/>
              <a:buChar char="*"/>
              <a:defRPr sz="1600" b="0" i="0" u="none" strike="noStrike" cap="none">
                <a:solidFill>
                  <a:schemeClr val="dk1"/>
                </a:solidFill>
                <a:latin typeface="Arial"/>
                <a:ea typeface="Arial"/>
                <a:cs typeface="Arial"/>
                <a:sym typeface="Arial"/>
              </a:defRPr>
            </a:lvl3pPr>
            <a:lvl4pPr marL="1828754" marR="0" lvl="3" indent="-228594"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a:p>
            <a:pPr lvl="1"/>
            <a:r>
              <a:rPr lang="en-US" smtClean="0"/>
              <a:t>Second level</a:t>
            </a:r>
          </a:p>
        </p:txBody>
      </p:sp>
      <p:sp>
        <p:nvSpPr>
          <p:cNvPr id="45" name="Shape 4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pic>
        <p:nvPicPr>
          <p:cNvPr id="23" name="Shape 142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83985" y="2388342"/>
            <a:ext cx="2408643" cy="2493524"/>
          </a:xfrm>
          <a:prstGeom prst="rect">
            <a:avLst/>
          </a:prstGeom>
          <a:noFill/>
          <a:ln>
            <a:noFill/>
          </a:ln>
        </p:spPr>
      </p:pic>
    </p:spTree>
    <p:extLst>
      <p:ext uri="{BB962C8B-B14F-4D97-AF65-F5344CB8AC3E}">
        <p14:creationId xmlns:p14="http://schemas.microsoft.com/office/powerpoint/2010/main" val="1349625362"/>
      </p:ext>
    </p:extLst>
  </p:cSld>
  <p:clrMapOvr>
    <a:masterClrMapping/>
  </p:clrMapOvr>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Content" preserve="1" userDrawn="1">
  <p:cSld name="Title+Content">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95" name="Shape 695"/>
          <p:cNvSpPr txBox="1">
            <a:spLocks noGrp="1"/>
          </p:cNvSpPr>
          <p:nvPr>
            <p:ph type="body" idx="2"/>
          </p:nvPr>
        </p:nvSpPr>
        <p:spPr>
          <a:xfrm>
            <a:off x="514351" y="1304995"/>
            <a:ext cx="10273812" cy="4840828"/>
          </a:xfrm>
          <a:prstGeom prst="rect">
            <a:avLst/>
          </a:prstGeom>
          <a:noFill/>
          <a:ln>
            <a:noFill/>
          </a:ln>
        </p:spPr>
        <p:txBody>
          <a:bodyPr spcFirstLastPara="1" wrap="square" lIns="0" tIns="0" rIns="91425" bIns="45700" anchor="t" anchorCtr="0"/>
          <a:lstStyle>
            <a:lvl1pPr marL="0" marR="0" lvl="0" indent="-228594" algn="l" rtl="0">
              <a:lnSpc>
                <a:spcPct val="100000"/>
              </a:lnSpc>
              <a:spcBef>
                <a:spcPts val="60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79" marR="0" lvl="1" indent="-342891"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88957" marR="0" lvl="2" indent="-330192" algn="l" rtl="0">
              <a:lnSpc>
                <a:spcPct val="100000"/>
              </a:lnSpc>
              <a:spcBef>
                <a:spcPts val="600"/>
              </a:spcBef>
              <a:spcAft>
                <a:spcPts val="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754" marR="0" lvl="3" indent="-323843"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smtClean="0"/>
              <a:t>Click to edit Master text styles</a:t>
            </a:r>
          </a:p>
          <a:p>
            <a:pPr lvl="1"/>
            <a:r>
              <a:rPr lang="en-US" smtClean="0"/>
              <a:t>Second level</a:t>
            </a:r>
          </a:p>
          <a:p>
            <a:pPr lvl="2"/>
            <a:r>
              <a:rPr lang="en-US" smtClean="0"/>
              <a:t>Third level</a:t>
            </a:r>
          </a:p>
        </p:txBody>
      </p:sp>
      <p:sp>
        <p:nvSpPr>
          <p:cNvPr id="696" name="Shape 69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9361130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95" name="Shape 695"/>
          <p:cNvSpPr txBox="1">
            <a:spLocks noGrp="1"/>
          </p:cNvSpPr>
          <p:nvPr>
            <p:ph type="body" idx="2"/>
          </p:nvPr>
        </p:nvSpPr>
        <p:spPr>
          <a:xfrm>
            <a:off x="514351" y="1304995"/>
            <a:ext cx="10273812" cy="4840828"/>
          </a:xfrm>
          <a:prstGeom prst="rect">
            <a:avLst/>
          </a:prstGeom>
          <a:noFill/>
          <a:ln>
            <a:noFill/>
          </a:ln>
        </p:spPr>
        <p:txBody>
          <a:bodyPr spcFirstLastPara="1" wrap="square" lIns="0" tIns="0" rIns="91425" bIns="45700" anchor="t" anchorCtr="0"/>
          <a:lstStyle>
            <a:lvl1pPr marL="0" marR="0" lvl="0" indent="-228594" algn="l" rtl="0">
              <a:lnSpc>
                <a:spcPct val="100000"/>
              </a:lnSpc>
              <a:spcBef>
                <a:spcPts val="60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79" marR="0" lvl="1" indent="-342891"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88957" marR="0" lvl="2" indent="-330192" algn="l" rtl="0">
              <a:lnSpc>
                <a:spcPct val="100000"/>
              </a:lnSpc>
              <a:spcBef>
                <a:spcPts val="600"/>
              </a:spcBef>
              <a:spcAft>
                <a:spcPts val="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754" marR="0" lvl="3" indent="-323843"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smtClean="0"/>
              <a:t>Click to edit Master text styles</a:t>
            </a:r>
          </a:p>
          <a:p>
            <a:pPr lvl="1"/>
            <a:r>
              <a:rPr lang="en-US" smtClean="0"/>
              <a:t>Second level</a:t>
            </a:r>
          </a:p>
          <a:p>
            <a:pPr lvl="2"/>
            <a:r>
              <a:rPr lang="en-US" smtClean="0"/>
              <a:t>Third level</a:t>
            </a:r>
          </a:p>
        </p:txBody>
      </p:sp>
      <p:sp>
        <p:nvSpPr>
          <p:cNvPr id="696" name="Shape 69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pic>
        <p:nvPicPr>
          <p:cNvPr id="5" name="Picture 4">
            <a:extLst>
              <a:ext uri="{FF2B5EF4-FFF2-40B4-BE49-F238E27FC236}">
                <a16:creationId xmlns="" xmlns:a16="http://schemas.microsoft.com/office/drawing/2014/main" id="{71B936D1-0957-4038-AD1C-9B3E58791E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7750" y="2653748"/>
            <a:ext cx="3712675" cy="3571007"/>
          </a:xfrm>
          <a:prstGeom prst="rect">
            <a:avLst/>
          </a:prstGeom>
        </p:spPr>
      </p:pic>
    </p:spTree>
    <p:extLst>
      <p:ext uri="{BB962C8B-B14F-4D97-AF65-F5344CB8AC3E}">
        <p14:creationId xmlns:p14="http://schemas.microsoft.com/office/powerpoint/2010/main" val="78734338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RunningMan-Infographic" preserve="1" userDrawn="1">
  <p:cSld name="1_RunningMan-Infographic">
    <p:spTree>
      <p:nvGrpSpPr>
        <p:cNvPr id="1" name="Shape 697"/>
        <p:cNvGrpSpPr/>
        <p:nvPr/>
      </p:nvGrpSpPr>
      <p:grpSpPr>
        <a:xfrm>
          <a:off x="0" y="0"/>
          <a:ext cx="0" cy="0"/>
          <a:chOff x="0" y="0"/>
          <a:chExt cx="0" cy="0"/>
        </a:xfrm>
      </p:grpSpPr>
      <p:sp>
        <p:nvSpPr>
          <p:cNvPr id="698" name="Shape 698"/>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9" name="Shape 69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01" name="Shape 70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pic>
        <p:nvPicPr>
          <p:cNvPr id="702" name="Shape 70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19508" y="1921829"/>
            <a:ext cx="3232360" cy="3589147"/>
          </a:xfrm>
          <a:prstGeom prst="rect">
            <a:avLst/>
          </a:prstGeom>
          <a:noFill/>
          <a:ln>
            <a:noFill/>
          </a:ln>
        </p:spPr>
      </p:pic>
      <p:sp>
        <p:nvSpPr>
          <p:cNvPr id="703" name="Shape 703"/>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04" name="Shape 704"/>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70592" y="1921828"/>
            <a:ext cx="771525" cy="1457325"/>
          </a:xfrm>
          <a:prstGeom prst="rect">
            <a:avLst/>
          </a:prstGeom>
          <a:noFill/>
          <a:ln>
            <a:noFill/>
          </a:ln>
        </p:spPr>
      </p:pic>
      <p:sp>
        <p:nvSpPr>
          <p:cNvPr id="10" name="Text Placeholder 6"/>
          <p:cNvSpPr>
            <a:spLocks noGrp="1"/>
          </p:cNvSpPr>
          <p:nvPr>
            <p:ph type="body" sz="quarter" idx="26" hasCustomPrompt="1"/>
          </p:nvPr>
        </p:nvSpPr>
        <p:spPr>
          <a:xfrm>
            <a:off x="4809151" y="1852368"/>
            <a:ext cx="6690515" cy="3749411"/>
          </a:xfrm>
          <a:prstGeom prst="rect">
            <a:avLst/>
          </a:prstGeom>
        </p:spPr>
        <p:txBody>
          <a:bodyPr/>
          <a:lstStyle>
            <a:lvl1pPr marL="344488" indent="-344488">
              <a:spcAft>
                <a:spcPts val="600"/>
              </a:spcAft>
              <a:buFont typeface="+mj-lt"/>
              <a:buNone/>
              <a:defRPr sz="1800"/>
            </a:lvl1pPr>
            <a:lvl2pPr marL="688957" indent="-342891">
              <a:spcAft>
                <a:spcPts val="200"/>
              </a:spcAft>
              <a:buAutoNum type="alphaUcParenR"/>
              <a:defRPr sz="1800" b="1"/>
            </a:lvl2pPr>
            <a:lvl3pPr>
              <a:defRPr sz="1800"/>
            </a:lvl3pPr>
            <a:lvl4pPr>
              <a:defRPr sz="1800"/>
            </a:lvl4pPr>
            <a:lvl5pPr>
              <a:defRPr sz="1800"/>
            </a:lvl5pPr>
          </a:lstStyle>
          <a:p>
            <a:pPr lvl="0"/>
            <a:r>
              <a:rPr lang="en-US" dirty="0" smtClean="0"/>
              <a:t>	Click to edit Master text styles</a:t>
            </a:r>
          </a:p>
          <a:p>
            <a:pPr lvl="1"/>
            <a:r>
              <a:rPr lang="en-US" dirty="0" smtClean="0"/>
              <a:t>Second level</a:t>
            </a:r>
          </a:p>
        </p:txBody>
      </p:sp>
    </p:spTree>
    <p:extLst>
      <p:ext uri="{BB962C8B-B14F-4D97-AF65-F5344CB8AC3E}">
        <p14:creationId xmlns:p14="http://schemas.microsoft.com/office/powerpoint/2010/main" val="540666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ne_01" preserve="1" userDrawn="1">
  <p:cSld name="Phone_01">
    <p:spTree>
      <p:nvGrpSpPr>
        <p:cNvPr id="1" name="Shape 706"/>
        <p:cNvGrpSpPr/>
        <p:nvPr/>
      </p:nvGrpSpPr>
      <p:grpSpPr>
        <a:xfrm>
          <a:off x="0" y="0"/>
          <a:ext cx="0" cy="0"/>
          <a:chOff x="0" y="0"/>
          <a:chExt cx="0" cy="0"/>
        </a:xfrm>
      </p:grpSpPr>
      <p:sp>
        <p:nvSpPr>
          <p:cNvPr id="707" name="Shape 707"/>
          <p:cNvSpPr>
            <a:spLocks noGrp="1"/>
          </p:cNvSpPr>
          <p:nvPr>
            <p:ph type="pic" idx="2"/>
          </p:nvPr>
        </p:nvSpPr>
        <p:spPr>
          <a:xfrm>
            <a:off x="5652253" y="1975485"/>
            <a:ext cx="1790587"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mtClean="0"/>
              <a:t>Click icon to add picture</a:t>
            </a:r>
            <a:endParaRPr/>
          </a:p>
        </p:txBody>
      </p:sp>
      <p:sp>
        <p:nvSpPr>
          <p:cNvPr id="708" name="Shape 708"/>
          <p:cNvSpPr>
            <a:spLocks noGrp="1"/>
          </p:cNvSpPr>
          <p:nvPr>
            <p:ph type="pic" idx="3"/>
          </p:nvPr>
        </p:nvSpPr>
        <p:spPr>
          <a:xfrm>
            <a:off x="4468896" y="2177862"/>
            <a:ext cx="1790587"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mtClean="0"/>
              <a:t>Click icon to add picture</a:t>
            </a:r>
            <a:endParaRPr/>
          </a:p>
        </p:txBody>
      </p:sp>
      <p:sp>
        <p:nvSpPr>
          <p:cNvPr id="709" name="Shape 709"/>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26300997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Content+ImageFull" preserve="1" userDrawn="1">
  <p:cSld name="Title+Content+ImageFull">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208635" y="633246"/>
            <a:ext cx="10984645"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14" name="Shape 714"/>
          <p:cNvSpPr txBox="1">
            <a:spLocks noGrp="1"/>
          </p:cNvSpPr>
          <p:nvPr>
            <p:ph type="body" idx="2"/>
          </p:nvPr>
        </p:nvSpPr>
        <p:spPr>
          <a:xfrm>
            <a:off x="514350" y="1304995"/>
            <a:ext cx="5323743" cy="4840828"/>
          </a:xfrm>
          <a:prstGeom prst="rect">
            <a:avLst/>
          </a:prstGeom>
          <a:noFill/>
          <a:ln>
            <a:noFill/>
          </a:ln>
        </p:spPr>
        <p:txBody>
          <a:bodyPr spcFirstLastPara="1" wrap="square" lIns="91425" tIns="45700" rIns="91425" bIns="45700" anchor="t" anchorCtr="0"/>
          <a:lstStyle>
            <a:lvl1pPr marL="457189" marR="0" lvl="0" indent="-228594"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377" marR="0" lvl="1" indent="-342891"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566" marR="0" lvl="2" indent="-330192"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754" marR="0" lvl="3" indent="-323843"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715" name="Shape 71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716" name="Shape 716"/>
          <p:cNvSpPr>
            <a:spLocks noGrp="1"/>
          </p:cNvSpPr>
          <p:nvPr>
            <p:ph type="pic" idx="3"/>
          </p:nvPr>
        </p:nvSpPr>
        <p:spPr>
          <a:xfrm>
            <a:off x="6096000" y="1292225"/>
            <a:ext cx="5096608" cy="4835525"/>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mtClean="0"/>
              <a:t>Click icon to add picture</a:t>
            </a:r>
            <a:endParaRPr/>
          </a:p>
        </p:txBody>
      </p:sp>
    </p:spTree>
    <p:extLst>
      <p:ext uri="{BB962C8B-B14F-4D97-AF65-F5344CB8AC3E}">
        <p14:creationId xmlns:p14="http://schemas.microsoft.com/office/powerpoint/2010/main" val="1052900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Content+Image" preserve="1" userDrawn="1">
  <p:cSld name="Title+Content+Image">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20" name="Shape 720"/>
          <p:cNvSpPr txBox="1">
            <a:spLocks noGrp="1"/>
          </p:cNvSpPr>
          <p:nvPr>
            <p:ph type="body" idx="2"/>
          </p:nvPr>
        </p:nvSpPr>
        <p:spPr>
          <a:xfrm>
            <a:off x="514351" y="1304995"/>
            <a:ext cx="10273812" cy="4840828"/>
          </a:xfrm>
          <a:prstGeom prst="rect">
            <a:avLst/>
          </a:prstGeom>
          <a:noFill/>
          <a:ln>
            <a:noFill/>
          </a:ln>
        </p:spPr>
        <p:txBody>
          <a:bodyPr spcFirstLastPara="1" wrap="square" lIns="91425" tIns="45700" rIns="91425" bIns="45700" anchor="t" anchorCtr="0"/>
          <a:lstStyle>
            <a:lvl1pPr marL="457189" marR="0" lvl="0" indent="-228594"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377" marR="0" lvl="1" indent="-342891"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566" marR="0" lvl="2" indent="-330192"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754" marR="0" lvl="3" indent="-323843"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721" name="Shape 72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722" name="Shape 722"/>
          <p:cNvSpPr>
            <a:spLocks noGrp="1"/>
          </p:cNvSpPr>
          <p:nvPr>
            <p:ph type="pic" idx="3"/>
          </p:nvPr>
        </p:nvSpPr>
        <p:spPr>
          <a:xfrm>
            <a:off x="8354663" y="3279531"/>
            <a:ext cx="3322988" cy="2865683"/>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mtClean="0"/>
              <a:t>Click icon to add picture</a:t>
            </a:r>
            <a:endParaRPr/>
          </a:p>
        </p:txBody>
      </p:sp>
    </p:spTree>
    <p:extLst>
      <p:ext uri="{BB962C8B-B14F-4D97-AF65-F5344CB8AC3E}">
        <p14:creationId xmlns:p14="http://schemas.microsoft.com/office/powerpoint/2010/main" val="3378384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560327" y="246383"/>
            <a:ext cx="10515600" cy="55020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25" name="Shape 72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6871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26"/>
        <p:cNvGrpSpPr/>
        <p:nvPr/>
      </p:nvGrpSpPr>
      <p:grpSpPr>
        <a:xfrm>
          <a:off x="0" y="0"/>
          <a:ext cx="0" cy="0"/>
          <a:chOff x="0" y="0"/>
          <a:chExt cx="0" cy="0"/>
        </a:xfrm>
      </p:grpSpPr>
      <p:sp>
        <p:nvSpPr>
          <p:cNvPr id="727" name="Shape 727"/>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55585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3134" y="5309"/>
            <a:ext cx="12185707" cy="6847385"/>
          </a:xfrm>
          <a:prstGeom prst="rect">
            <a:avLst/>
          </a:prstGeom>
          <a:noFill/>
          <a:ln>
            <a:noFill/>
          </a:ln>
        </p:spPr>
      </p:pic>
      <p:sp>
        <p:nvSpPr>
          <p:cNvPr id="48" name="Shape 48"/>
          <p:cNvSpPr/>
          <p:nvPr/>
        </p:nvSpPr>
        <p:spPr>
          <a:xfrm>
            <a:off x="0" y="1447589"/>
            <a:ext cx="12192000" cy="1491049"/>
          </a:xfrm>
          <a:prstGeom prst="rect">
            <a:avLst/>
          </a:prstGeom>
          <a:solidFill>
            <a:srgbClr val="F2F2F2">
              <a:alpha val="44313"/>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 name="Shape 49"/>
          <p:cNvSpPr/>
          <p:nvPr/>
        </p:nvSpPr>
        <p:spPr>
          <a:xfrm>
            <a:off x="12075283" y="1449583"/>
            <a:ext cx="116719" cy="1489055"/>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50" name="Shape 50"/>
          <p:cNvSpPr txBox="1"/>
          <p:nvPr/>
        </p:nvSpPr>
        <p:spPr>
          <a:xfrm>
            <a:off x="571926" y="1713956"/>
            <a:ext cx="11192183" cy="70788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End of Module</a:t>
            </a:r>
            <a:endParaRPr sz="1400"/>
          </a:p>
        </p:txBody>
      </p:sp>
      <p:sp>
        <p:nvSpPr>
          <p:cNvPr id="51" name="Shape 51"/>
          <p:cNvSpPr txBox="1">
            <a:spLocks noGrp="1"/>
          </p:cNvSpPr>
          <p:nvPr>
            <p:ph type="body" idx="1"/>
          </p:nvPr>
        </p:nvSpPr>
        <p:spPr>
          <a:xfrm>
            <a:off x="571926" y="2422525"/>
            <a:ext cx="11192181" cy="400051"/>
          </a:xfrm>
          <a:prstGeom prst="rect">
            <a:avLst/>
          </a:prstGeom>
          <a:noFill/>
          <a:ln>
            <a:noFill/>
          </a:ln>
        </p:spPr>
        <p:txBody>
          <a:bodyPr spcFirstLastPara="1" wrap="square" lIns="91425" tIns="45700" rIns="91425" bIns="45700" anchor="t" anchorCtr="0"/>
          <a:lstStyle>
            <a:lvl1pPr marL="457189" marR="0" lvl="0" indent="-228594"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4689150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2"/>
        <p:cNvGrpSpPr/>
        <p:nvPr/>
      </p:nvGrpSpPr>
      <p:grpSpPr>
        <a:xfrm>
          <a:off x="0" y="0"/>
          <a:ext cx="0" cy="0"/>
          <a:chOff x="0" y="0"/>
          <a:chExt cx="0" cy="0"/>
        </a:xfrm>
      </p:grpSpPr>
      <p:sp>
        <p:nvSpPr>
          <p:cNvPr id="53" name="Shape 53"/>
          <p:cNvSpPr>
            <a:spLocks noGrp="1"/>
          </p:cNvSpPr>
          <p:nvPr>
            <p:ph type="pic" idx="2"/>
          </p:nvPr>
        </p:nvSpPr>
        <p:spPr>
          <a:xfrm>
            <a:off x="0" y="1450977"/>
            <a:ext cx="12192000" cy="282257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smtClean="0"/>
              <a:t>Click icon to add picture</a:t>
            </a:r>
            <a:endParaRPr/>
          </a:p>
        </p:txBody>
      </p:sp>
      <p:sp>
        <p:nvSpPr>
          <p:cNvPr id="54" name="Shape 54"/>
          <p:cNvSpPr txBox="1">
            <a:spLocks noGrp="1"/>
          </p:cNvSpPr>
          <p:nvPr>
            <p:ph type="body" idx="1"/>
          </p:nvPr>
        </p:nvSpPr>
        <p:spPr>
          <a:xfrm>
            <a:off x="2207739" y="4565684"/>
            <a:ext cx="7375007" cy="8749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5" name="Shape 55"/>
          <p:cNvSpPr txBox="1">
            <a:spLocks noGrp="1"/>
          </p:cNvSpPr>
          <p:nvPr>
            <p:ph type="body" idx="3"/>
          </p:nvPr>
        </p:nvSpPr>
        <p:spPr>
          <a:xfrm>
            <a:off x="207965" y="6206598"/>
            <a:ext cx="11622793" cy="36512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6" name="Shape 56"/>
          <p:cNvSpPr txBox="1">
            <a:spLocks noGrp="1"/>
          </p:cNvSpPr>
          <p:nvPr>
            <p:ph type="body" idx="4"/>
          </p:nvPr>
        </p:nvSpPr>
        <p:spPr>
          <a:xfrm>
            <a:off x="8522430" y="3132903"/>
            <a:ext cx="3308327" cy="457200"/>
          </a:xfrm>
          <a:prstGeom prst="rect">
            <a:avLst/>
          </a:prstGeom>
          <a:solidFill>
            <a:srgbClr val="7F7F7F">
              <a:alpha val="57647"/>
            </a:srgbClr>
          </a:solid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7" name="Shape 57"/>
          <p:cNvSpPr txBox="1">
            <a:spLocks noGrp="1"/>
          </p:cNvSpPr>
          <p:nvPr>
            <p:ph type="body" idx="5"/>
          </p:nvPr>
        </p:nvSpPr>
        <p:spPr>
          <a:xfrm>
            <a:off x="8522430" y="3590103"/>
            <a:ext cx="3308327" cy="544575"/>
          </a:xfrm>
          <a:prstGeom prst="rect">
            <a:avLst/>
          </a:prstGeom>
          <a:solidFill>
            <a:srgbClr val="7F7F7F">
              <a:alpha val="57647"/>
            </a:srgbClr>
          </a:solid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58" name="Shape 58"/>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59" name="Shape 5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13486214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4" name="Shape 64"/>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65" name="Shape 65"/>
          <p:cNvGrpSpPr/>
          <p:nvPr/>
        </p:nvGrpSpPr>
        <p:grpSpPr>
          <a:xfrm>
            <a:off x="638049" y="4989637"/>
            <a:ext cx="4348480" cy="128151"/>
            <a:chOff x="4800600" y="3954464"/>
            <a:chExt cx="3261360" cy="96113"/>
          </a:xfrm>
        </p:grpSpPr>
        <p:cxnSp>
          <p:nvCxnSpPr>
            <p:cNvPr id="66" name="Shape 6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Shape 67"/>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68" name="Shape 68"/>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69" name="Shape 69"/>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0" name="Shape 70"/>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1" name="Shape 71"/>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2" name="Shape 72"/>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grpSp>
      <p:sp>
        <p:nvSpPr>
          <p:cNvPr id="73" name="Shape 73"/>
          <p:cNvSpPr/>
          <p:nvPr/>
        </p:nvSpPr>
        <p:spPr>
          <a:xfrm>
            <a:off x="638051" y="3685579"/>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4" name="Shape 74"/>
          <p:cNvSpPr/>
          <p:nvPr/>
        </p:nvSpPr>
        <p:spPr>
          <a:xfrm>
            <a:off x="1406149" y="2824266"/>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5" name="Shape 75"/>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6" name="Shape 76"/>
          <p:cNvSpPr/>
          <p:nvPr/>
        </p:nvSpPr>
        <p:spPr>
          <a:xfrm>
            <a:off x="3710437" y="3266701"/>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7" name="Shape 77"/>
          <p:cNvSpPr/>
          <p:nvPr/>
        </p:nvSpPr>
        <p:spPr>
          <a:xfrm>
            <a:off x="4478532" y="2824266"/>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78" name="Shape 78"/>
          <p:cNvGrpSpPr/>
          <p:nvPr/>
        </p:nvGrpSpPr>
        <p:grpSpPr>
          <a:xfrm>
            <a:off x="8797949" y="3162820"/>
            <a:ext cx="616688" cy="616688"/>
            <a:chOff x="8998834" y="3241078"/>
            <a:chExt cx="616688" cy="616688"/>
          </a:xfrm>
        </p:grpSpPr>
        <p:sp>
          <p:nvSpPr>
            <p:cNvPr id="79" name="Shape 79"/>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 name="Shape 80"/>
            <p:cNvSpPr/>
            <p:nvPr/>
          </p:nvSpPr>
          <p:spPr>
            <a:xfrm>
              <a:off x="9167514" y="3404228"/>
              <a:ext cx="279327" cy="279327"/>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1" name="Shape 81"/>
          <p:cNvGrpSpPr/>
          <p:nvPr/>
        </p:nvGrpSpPr>
        <p:grpSpPr>
          <a:xfrm>
            <a:off x="8754275" y="1601639"/>
            <a:ext cx="616688" cy="616688"/>
            <a:chOff x="8998834" y="2145924"/>
            <a:chExt cx="616688" cy="616688"/>
          </a:xfrm>
        </p:grpSpPr>
        <p:sp>
          <p:nvSpPr>
            <p:cNvPr id="82" name="Shape 82"/>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Shape 83"/>
            <p:cNvSpPr/>
            <p:nvPr/>
          </p:nvSpPr>
          <p:spPr>
            <a:xfrm>
              <a:off x="9167514" y="2308301"/>
              <a:ext cx="279327" cy="272980"/>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4" name="Shape 84"/>
          <p:cNvGrpSpPr/>
          <p:nvPr/>
        </p:nvGrpSpPr>
        <p:grpSpPr>
          <a:xfrm>
            <a:off x="5852665" y="3159323"/>
            <a:ext cx="616688" cy="616688"/>
            <a:chOff x="5866603" y="3248975"/>
            <a:chExt cx="616688" cy="616688"/>
          </a:xfrm>
        </p:grpSpPr>
        <p:sp>
          <p:nvSpPr>
            <p:cNvPr id="85" name="Shape 85"/>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p:nvPr/>
          </p:nvSpPr>
          <p:spPr>
            <a:xfrm>
              <a:off x="6035283" y="3417655"/>
              <a:ext cx="279327" cy="279327"/>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7" name="Shape 87"/>
          <p:cNvGrpSpPr/>
          <p:nvPr/>
        </p:nvGrpSpPr>
        <p:grpSpPr>
          <a:xfrm>
            <a:off x="8806369" y="4754663"/>
            <a:ext cx="616688" cy="616688"/>
            <a:chOff x="8998834" y="4446928"/>
            <a:chExt cx="616688" cy="616688"/>
          </a:xfrm>
        </p:grpSpPr>
        <p:sp>
          <p:nvSpPr>
            <p:cNvPr id="88" name="Shape 88"/>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Shape 89"/>
            <p:cNvSpPr/>
            <p:nvPr/>
          </p:nvSpPr>
          <p:spPr>
            <a:xfrm>
              <a:off x="9167514" y="4640392"/>
              <a:ext cx="279327" cy="253935"/>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90" name="Shape 90"/>
          <p:cNvGrpSpPr/>
          <p:nvPr/>
        </p:nvGrpSpPr>
        <p:grpSpPr>
          <a:xfrm>
            <a:off x="5866603" y="1538356"/>
            <a:ext cx="616688" cy="616688"/>
            <a:chOff x="5866603" y="2153819"/>
            <a:chExt cx="616688" cy="616688"/>
          </a:xfrm>
        </p:grpSpPr>
        <p:sp>
          <p:nvSpPr>
            <p:cNvPr id="91" name="Shape 91"/>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Shape 92"/>
            <p:cNvSpPr/>
            <p:nvPr/>
          </p:nvSpPr>
          <p:spPr>
            <a:xfrm>
              <a:off x="6035283" y="2327251"/>
              <a:ext cx="279327" cy="254031"/>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93" name="Shape 93"/>
          <p:cNvGrpSpPr/>
          <p:nvPr/>
        </p:nvGrpSpPr>
        <p:grpSpPr>
          <a:xfrm>
            <a:off x="5884007" y="4735487"/>
            <a:ext cx="616688" cy="616688"/>
            <a:chOff x="5866603" y="4454825"/>
            <a:chExt cx="616688" cy="616688"/>
          </a:xfrm>
        </p:grpSpPr>
        <p:sp>
          <p:nvSpPr>
            <p:cNvPr id="94" name="Shape 94"/>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Shape 95"/>
            <p:cNvSpPr/>
            <p:nvPr/>
          </p:nvSpPr>
          <p:spPr>
            <a:xfrm>
              <a:off x="6035283" y="4615000"/>
              <a:ext cx="279327" cy="279327"/>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96" name="Shape 96"/>
          <p:cNvSpPr txBox="1">
            <a:spLocks noGrp="1"/>
          </p:cNvSpPr>
          <p:nvPr>
            <p:ph type="body" idx="2"/>
          </p:nvPr>
        </p:nvSpPr>
        <p:spPr>
          <a:xfrm>
            <a:off x="32937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97" name="Shape 97"/>
          <p:cNvSpPr txBox="1">
            <a:spLocks noGrp="1"/>
          </p:cNvSpPr>
          <p:nvPr>
            <p:ph type="body" idx="3"/>
          </p:nvPr>
        </p:nvSpPr>
        <p:spPr>
          <a:xfrm>
            <a:off x="116493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98" name="Shape 98"/>
          <p:cNvSpPr txBox="1">
            <a:spLocks noGrp="1"/>
          </p:cNvSpPr>
          <p:nvPr>
            <p:ph type="body" idx="4"/>
          </p:nvPr>
        </p:nvSpPr>
        <p:spPr>
          <a:xfrm>
            <a:off x="2004883"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99" name="Shape 99"/>
          <p:cNvSpPr txBox="1">
            <a:spLocks noGrp="1"/>
          </p:cNvSpPr>
          <p:nvPr>
            <p:ph type="body" idx="5"/>
          </p:nvPr>
        </p:nvSpPr>
        <p:spPr>
          <a:xfrm>
            <a:off x="2840957"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0" name="Shape 100"/>
          <p:cNvSpPr txBox="1">
            <a:spLocks noGrp="1"/>
          </p:cNvSpPr>
          <p:nvPr>
            <p:ph type="body" idx="6"/>
          </p:nvPr>
        </p:nvSpPr>
        <p:spPr>
          <a:xfrm>
            <a:off x="3673129"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1" name="Shape 101"/>
          <p:cNvSpPr txBox="1">
            <a:spLocks noGrp="1"/>
          </p:cNvSpPr>
          <p:nvPr>
            <p:ph type="body" idx="7"/>
          </p:nvPr>
        </p:nvSpPr>
        <p:spPr>
          <a:xfrm>
            <a:off x="450530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2" name="Shape 102"/>
          <p:cNvSpPr txBox="1">
            <a:spLocks noGrp="1"/>
          </p:cNvSpPr>
          <p:nvPr>
            <p:ph type="body" idx="8"/>
          </p:nvPr>
        </p:nvSpPr>
        <p:spPr>
          <a:xfrm>
            <a:off x="6585035" y="2080354"/>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3" name="Shape 103"/>
          <p:cNvSpPr txBox="1">
            <a:spLocks noGrp="1"/>
          </p:cNvSpPr>
          <p:nvPr>
            <p:ph type="body" idx="9"/>
          </p:nvPr>
        </p:nvSpPr>
        <p:spPr>
          <a:xfrm>
            <a:off x="6595091" y="1621018"/>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4" name="Shape 104"/>
          <p:cNvSpPr txBox="1">
            <a:spLocks noGrp="1"/>
          </p:cNvSpPr>
          <p:nvPr>
            <p:ph type="body" idx="13"/>
          </p:nvPr>
        </p:nvSpPr>
        <p:spPr>
          <a:xfrm>
            <a:off x="6585035" y="3661587"/>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5" name="Shape 105"/>
          <p:cNvSpPr txBox="1">
            <a:spLocks noGrp="1"/>
          </p:cNvSpPr>
          <p:nvPr>
            <p:ph type="body" idx="14"/>
          </p:nvPr>
        </p:nvSpPr>
        <p:spPr>
          <a:xfrm>
            <a:off x="6595091" y="3202251"/>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6" name="Shape 106"/>
          <p:cNvSpPr txBox="1">
            <a:spLocks noGrp="1"/>
          </p:cNvSpPr>
          <p:nvPr>
            <p:ph type="body" idx="15"/>
          </p:nvPr>
        </p:nvSpPr>
        <p:spPr>
          <a:xfrm>
            <a:off x="6585035" y="5214356"/>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7" name="Shape 107"/>
          <p:cNvSpPr txBox="1">
            <a:spLocks noGrp="1"/>
          </p:cNvSpPr>
          <p:nvPr>
            <p:ph type="body" idx="16"/>
          </p:nvPr>
        </p:nvSpPr>
        <p:spPr>
          <a:xfrm>
            <a:off x="6595091" y="4755021"/>
            <a:ext cx="200378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8" name="Shape 108"/>
          <p:cNvSpPr txBox="1">
            <a:spLocks noGrp="1"/>
          </p:cNvSpPr>
          <p:nvPr>
            <p:ph type="body" idx="17"/>
          </p:nvPr>
        </p:nvSpPr>
        <p:spPr>
          <a:xfrm>
            <a:off x="9506249" y="2080354"/>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09" name="Shape 109"/>
          <p:cNvSpPr txBox="1">
            <a:spLocks noGrp="1"/>
          </p:cNvSpPr>
          <p:nvPr>
            <p:ph type="body" idx="18"/>
          </p:nvPr>
        </p:nvSpPr>
        <p:spPr>
          <a:xfrm>
            <a:off x="9516305" y="1621018"/>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10" name="Shape 110"/>
          <p:cNvSpPr txBox="1">
            <a:spLocks noGrp="1"/>
          </p:cNvSpPr>
          <p:nvPr>
            <p:ph type="body" idx="19"/>
          </p:nvPr>
        </p:nvSpPr>
        <p:spPr>
          <a:xfrm>
            <a:off x="9506249" y="3661587"/>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11" name="Shape 111"/>
          <p:cNvSpPr txBox="1">
            <a:spLocks noGrp="1"/>
          </p:cNvSpPr>
          <p:nvPr>
            <p:ph type="body" idx="20"/>
          </p:nvPr>
        </p:nvSpPr>
        <p:spPr>
          <a:xfrm>
            <a:off x="9516305" y="3202251"/>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12" name="Shape 112"/>
          <p:cNvSpPr txBox="1">
            <a:spLocks noGrp="1"/>
          </p:cNvSpPr>
          <p:nvPr>
            <p:ph type="body" idx="21"/>
          </p:nvPr>
        </p:nvSpPr>
        <p:spPr>
          <a:xfrm>
            <a:off x="9506249" y="5214356"/>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13" name="Shape 113"/>
          <p:cNvSpPr txBox="1">
            <a:spLocks noGrp="1"/>
          </p:cNvSpPr>
          <p:nvPr>
            <p:ph type="body" idx="22"/>
          </p:nvPr>
        </p:nvSpPr>
        <p:spPr>
          <a:xfrm>
            <a:off x="9516305" y="4755021"/>
            <a:ext cx="200378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714267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08636" y="633246"/>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126" name="Shape 12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127" name="Shape 127"/>
          <p:cNvSpPr/>
          <p:nvPr/>
        </p:nvSpPr>
        <p:spPr>
          <a:xfrm>
            <a:off x="1230924" y="4198847"/>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Shape 128"/>
          <p:cNvSpPr/>
          <p:nvPr/>
        </p:nvSpPr>
        <p:spPr>
          <a:xfrm>
            <a:off x="1509463" y="4105579"/>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 name="Shape 129"/>
          <p:cNvSpPr/>
          <p:nvPr/>
        </p:nvSpPr>
        <p:spPr>
          <a:xfrm>
            <a:off x="2273886" y="3969058"/>
            <a:ext cx="764423" cy="22979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Shape 130"/>
          <p:cNvSpPr/>
          <p:nvPr/>
        </p:nvSpPr>
        <p:spPr>
          <a:xfrm>
            <a:off x="3038310"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Shape 131"/>
          <p:cNvSpPr/>
          <p:nvPr/>
        </p:nvSpPr>
        <p:spPr>
          <a:xfrm>
            <a:off x="3802731" y="3704050"/>
            <a:ext cx="764423" cy="494799"/>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Shape 132"/>
          <p:cNvSpPr/>
          <p:nvPr/>
        </p:nvSpPr>
        <p:spPr>
          <a:xfrm>
            <a:off x="4567154" y="3559499"/>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 name="Shape 133"/>
          <p:cNvSpPr/>
          <p:nvPr/>
        </p:nvSpPr>
        <p:spPr>
          <a:xfrm>
            <a:off x="5331578"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Shape 134"/>
          <p:cNvSpPr/>
          <p:nvPr/>
        </p:nvSpPr>
        <p:spPr>
          <a:xfrm>
            <a:off x="6096002" y="3286461"/>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Shape 135"/>
          <p:cNvSpPr/>
          <p:nvPr/>
        </p:nvSpPr>
        <p:spPr>
          <a:xfrm>
            <a:off x="6860423" y="3029482"/>
            <a:ext cx="764423" cy="116936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Shape 136"/>
          <p:cNvSpPr/>
          <p:nvPr/>
        </p:nvSpPr>
        <p:spPr>
          <a:xfrm>
            <a:off x="7624847" y="2774867"/>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Shape 137"/>
          <p:cNvSpPr/>
          <p:nvPr/>
        </p:nvSpPr>
        <p:spPr>
          <a:xfrm>
            <a:off x="8389270" y="2435219"/>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Shape 138"/>
          <p:cNvSpPr/>
          <p:nvPr/>
        </p:nvSpPr>
        <p:spPr>
          <a:xfrm>
            <a:off x="9153694" y="2081874"/>
            <a:ext cx="764423" cy="2116975"/>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Shape 139"/>
          <p:cNvSpPr/>
          <p:nvPr/>
        </p:nvSpPr>
        <p:spPr>
          <a:xfrm>
            <a:off x="9918115" y="1744589"/>
            <a:ext cx="764423" cy="2454259"/>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40" name="Shape 140"/>
          <p:cNvGrpSpPr/>
          <p:nvPr/>
        </p:nvGrpSpPr>
        <p:grpSpPr>
          <a:xfrm>
            <a:off x="1567507" y="3258830"/>
            <a:ext cx="648327" cy="648329"/>
            <a:chOff x="1379092" y="2228211"/>
            <a:chExt cx="916410" cy="916410"/>
          </a:xfrm>
        </p:grpSpPr>
        <p:sp>
          <p:nvSpPr>
            <p:cNvPr id="141" name="Shape 141"/>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Open Sans"/>
                <a:ea typeface="Open Sans"/>
                <a:cs typeface="Open Sans"/>
                <a:sym typeface="Open Sans"/>
              </a:endParaRPr>
            </a:p>
          </p:txBody>
        </p:sp>
        <p:sp>
          <p:nvSpPr>
            <p:cNvPr id="142" name="Shape 142"/>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Source Sans Pro"/>
                <a:buNone/>
              </a:pPr>
              <a:r>
                <a:rPr lang="en-US" sz="1400" b="1" i="0" u="none" strike="noStrike" cap="none">
                  <a:solidFill>
                    <a:schemeClr val="lt1"/>
                  </a:solidFill>
                  <a:latin typeface="Source Sans Pro"/>
                  <a:ea typeface="Source Sans Pro"/>
                  <a:cs typeface="Source Sans Pro"/>
                  <a:sym typeface="Source Sans Pro"/>
                </a:rPr>
                <a:t>1K</a:t>
              </a:r>
              <a:endParaRPr sz="1400"/>
            </a:p>
          </p:txBody>
        </p:sp>
      </p:grpSp>
      <p:grpSp>
        <p:nvGrpSpPr>
          <p:cNvPr id="143" name="Shape 143"/>
          <p:cNvGrpSpPr/>
          <p:nvPr/>
        </p:nvGrpSpPr>
        <p:grpSpPr>
          <a:xfrm>
            <a:off x="9976162" y="877118"/>
            <a:ext cx="648329" cy="648329"/>
            <a:chOff x="9976161" y="877117"/>
            <a:chExt cx="648329" cy="648329"/>
          </a:xfrm>
        </p:grpSpPr>
        <p:sp>
          <p:nvSpPr>
            <p:cNvPr id="144" name="Shape 144"/>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5" name="Shape 145"/>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Open Sans"/>
                <a:buNone/>
              </a:pPr>
              <a:r>
                <a:rPr lang="en-US" sz="1400" b="1" i="0" u="none" strike="noStrike" cap="none">
                  <a:solidFill>
                    <a:schemeClr val="lt1"/>
                  </a:solidFill>
                  <a:latin typeface="Open Sans"/>
                  <a:ea typeface="Open Sans"/>
                  <a:cs typeface="Open Sans"/>
                  <a:sym typeface="Open Sans"/>
                </a:rPr>
                <a:t>8K</a:t>
              </a:r>
              <a:endParaRPr sz="1400"/>
            </a:p>
          </p:txBody>
        </p:sp>
      </p:grpSp>
      <p:sp>
        <p:nvSpPr>
          <p:cNvPr id="146" name="Shape 146"/>
          <p:cNvSpPr/>
          <p:nvPr/>
        </p:nvSpPr>
        <p:spPr>
          <a:xfrm>
            <a:off x="1259777"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Shape 147"/>
          <p:cNvSpPr/>
          <p:nvPr/>
        </p:nvSpPr>
        <p:spPr>
          <a:xfrm>
            <a:off x="1230924"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8" name="Shape 148"/>
          <p:cNvSpPr/>
          <p:nvPr/>
        </p:nvSpPr>
        <p:spPr>
          <a:xfrm>
            <a:off x="7965129" y="4808044"/>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9" name="Shape 149"/>
          <p:cNvSpPr/>
          <p:nvPr/>
        </p:nvSpPr>
        <p:spPr>
          <a:xfrm>
            <a:off x="4561948" y="4808565"/>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50" name="Shape 150"/>
          <p:cNvSpPr txBox="1">
            <a:spLocks noGrp="1"/>
          </p:cNvSpPr>
          <p:nvPr>
            <p:ph type="body" idx="2"/>
          </p:nvPr>
        </p:nvSpPr>
        <p:spPr>
          <a:xfrm>
            <a:off x="1567505" y="1704655"/>
            <a:ext cx="7145673" cy="104754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1" name="Shape 151"/>
          <p:cNvSpPr txBox="1">
            <a:spLocks noGrp="1"/>
          </p:cNvSpPr>
          <p:nvPr>
            <p:ph type="body" idx="3"/>
          </p:nvPr>
        </p:nvSpPr>
        <p:spPr>
          <a:xfrm>
            <a:off x="1429719"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2" name="Shape 152"/>
          <p:cNvSpPr txBox="1">
            <a:spLocks noGrp="1"/>
          </p:cNvSpPr>
          <p:nvPr>
            <p:ph type="body" idx="4"/>
          </p:nvPr>
        </p:nvSpPr>
        <p:spPr>
          <a:xfrm>
            <a:off x="1439775"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3" name="Shape 153"/>
          <p:cNvSpPr txBox="1">
            <a:spLocks noGrp="1"/>
          </p:cNvSpPr>
          <p:nvPr>
            <p:ph type="body" idx="5"/>
          </p:nvPr>
        </p:nvSpPr>
        <p:spPr>
          <a:xfrm>
            <a:off x="4854717"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4" name="Shape 154"/>
          <p:cNvSpPr txBox="1">
            <a:spLocks noGrp="1"/>
          </p:cNvSpPr>
          <p:nvPr>
            <p:ph type="body" idx="6"/>
          </p:nvPr>
        </p:nvSpPr>
        <p:spPr>
          <a:xfrm>
            <a:off x="4864772"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5" name="Shape 155"/>
          <p:cNvSpPr txBox="1">
            <a:spLocks noGrp="1"/>
          </p:cNvSpPr>
          <p:nvPr>
            <p:ph type="body" idx="7"/>
          </p:nvPr>
        </p:nvSpPr>
        <p:spPr>
          <a:xfrm>
            <a:off x="8236083"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56" name="Shape 156"/>
          <p:cNvSpPr txBox="1">
            <a:spLocks noGrp="1"/>
          </p:cNvSpPr>
          <p:nvPr>
            <p:ph type="body" idx="8"/>
          </p:nvPr>
        </p:nvSpPr>
        <p:spPr>
          <a:xfrm>
            <a:off x="8246139"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6455395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160" name="Shape 160"/>
          <p:cNvGrpSpPr/>
          <p:nvPr/>
        </p:nvGrpSpPr>
        <p:grpSpPr>
          <a:xfrm>
            <a:off x="616489" y="1781439"/>
            <a:ext cx="4118607" cy="3898703"/>
            <a:chOff x="4036696" y="1781438"/>
            <a:chExt cx="4118606" cy="3898703"/>
          </a:xfrm>
        </p:grpSpPr>
        <p:grpSp>
          <p:nvGrpSpPr>
            <p:cNvPr id="161" name="Shape 161"/>
            <p:cNvGrpSpPr/>
            <p:nvPr/>
          </p:nvGrpSpPr>
          <p:grpSpPr>
            <a:xfrm>
              <a:off x="4036696" y="2918588"/>
              <a:ext cx="1791108" cy="1022485"/>
              <a:chOff x="4036696" y="2918588"/>
              <a:chExt cx="1791108" cy="1022485"/>
            </a:xfrm>
          </p:grpSpPr>
          <p:sp>
            <p:nvSpPr>
              <p:cNvPr id="162" name="Shape 162"/>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Shape 163"/>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64" name="Shape 164"/>
            <p:cNvGrpSpPr/>
            <p:nvPr/>
          </p:nvGrpSpPr>
          <p:grpSpPr>
            <a:xfrm>
              <a:off x="5040846" y="1781438"/>
              <a:ext cx="1334646" cy="1571209"/>
              <a:chOff x="5040846" y="1781438"/>
              <a:chExt cx="1334646" cy="1571209"/>
            </a:xfrm>
          </p:grpSpPr>
          <p:sp>
            <p:nvSpPr>
              <p:cNvPr id="165" name="Shape 165"/>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Shape 166"/>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67" name="Shape 167"/>
            <p:cNvGrpSpPr/>
            <p:nvPr/>
          </p:nvGrpSpPr>
          <p:grpSpPr>
            <a:xfrm>
              <a:off x="6364196" y="2087338"/>
              <a:ext cx="1310871" cy="1584933"/>
              <a:chOff x="6364196" y="2087338"/>
              <a:chExt cx="1310871" cy="1584933"/>
            </a:xfrm>
          </p:grpSpPr>
          <p:sp>
            <p:nvSpPr>
              <p:cNvPr id="168" name="Shape 168"/>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Shape 169"/>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0" name="Shape 170"/>
            <p:cNvGrpSpPr/>
            <p:nvPr/>
          </p:nvGrpSpPr>
          <p:grpSpPr>
            <a:xfrm>
              <a:off x="6364196" y="3523737"/>
              <a:ext cx="1791106" cy="1022483"/>
              <a:chOff x="6364196" y="3523737"/>
              <a:chExt cx="1791106" cy="1022483"/>
            </a:xfrm>
          </p:grpSpPr>
          <p:sp>
            <p:nvSpPr>
              <p:cNvPr id="171" name="Shape 171"/>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Shape 172"/>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3" name="Shape 173"/>
            <p:cNvGrpSpPr/>
            <p:nvPr/>
          </p:nvGrpSpPr>
          <p:grpSpPr>
            <a:xfrm>
              <a:off x="5818896" y="4108937"/>
              <a:ext cx="1334627" cy="1571204"/>
              <a:chOff x="5818896" y="4108937"/>
              <a:chExt cx="1334627" cy="1571204"/>
            </a:xfrm>
          </p:grpSpPr>
          <p:sp>
            <p:nvSpPr>
              <p:cNvPr id="174" name="Shape 174"/>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Shape 175"/>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6" name="Shape 176"/>
            <p:cNvGrpSpPr/>
            <p:nvPr/>
          </p:nvGrpSpPr>
          <p:grpSpPr>
            <a:xfrm>
              <a:off x="4522146" y="3789737"/>
              <a:ext cx="1310882" cy="1584928"/>
              <a:chOff x="4522146" y="3789737"/>
              <a:chExt cx="1310882" cy="1584928"/>
            </a:xfrm>
          </p:grpSpPr>
          <p:sp>
            <p:nvSpPr>
              <p:cNvPr id="177" name="Shape 177"/>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Shape 178"/>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sp>
        <p:nvSpPr>
          <p:cNvPr id="179" name="Shape 179"/>
          <p:cNvSpPr/>
          <p:nvPr/>
        </p:nvSpPr>
        <p:spPr>
          <a:xfrm>
            <a:off x="5052393" y="404611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0" name="Shape 180"/>
          <p:cNvSpPr/>
          <p:nvPr/>
        </p:nvSpPr>
        <p:spPr>
          <a:xfrm>
            <a:off x="5017035" y="2724558"/>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1" name="Shape 181"/>
          <p:cNvSpPr/>
          <p:nvPr/>
        </p:nvSpPr>
        <p:spPr>
          <a:xfrm>
            <a:off x="8565181" y="2717866"/>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2" name="Shape 182"/>
          <p:cNvSpPr/>
          <p:nvPr/>
        </p:nvSpPr>
        <p:spPr>
          <a:xfrm>
            <a:off x="8552662" y="4028965"/>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3" name="Shape 183"/>
          <p:cNvSpPr/>
          <p:nvPr/>
        </p:nvSpPr>
        <p:spPr>
          <a:xfrm>
            <a:off x="5046505" y="5330706"/>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4" name="Shape 184"/>
          <p:cNvSpPr/>
          <p:nvPr/>
        </p:nvSpPr>
        <p:spPr>
          <a:xfrm>
            <a:off x="8552662" y="5340062"/>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5" name="Shape 185"/>
          <p:cNvSpPr txBox="1">
            <a:spLocks noGrp="1"/>
          </p:cNvSpPr>
          <p:nvPr>
            <p:ph type="body" idx="2"/>
          </p:nvPr>
        </p:nvSpPr>
        <p:spPr>
          <a:xfrm>
            <a:off x="5400025" y="1659171"/>
            <a:ext cx="6100312" cy="89665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566" marR="0" lvl="2" indent="-22859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754" marR="0" lvl="3" indent="-228594"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86" name="Shape 186"/>
          <p:cNvSpPr txBox="1">
            <a:spLocks noGrp="1"/>
          </p:cNvSpPr>
          <p:nvPr>
            <p:ph type="body" idx="3"/>
          </p:nvPr>
        </p:nvSpPr>
        <p:spPr>
          <a:xfrm>
            <a:off x="5389970" y="3082731"/>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87" name="Shape 187"/>
          <p:cNvSpPr txBox="1">
            <a:spLocks noGrp="1"/>
          </p:cNvSpPr>
          <p:nvPr>
            <p:ph type="body" idx="4"/>
          </p:nvPr>
        </p:nvSpPr>
        <p:spPr>
          <a:xfrm>
            <a:off x="5400026" y="2676146"/>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88" name="Shape 188"/>
          <p:cNvSpPr txBox="1">
            <a:spLocks noGrp="1"/>
          </p:cNvSpPr>
          <p:nvPr>
            <p:ph type="body" idx="5"/>
          </p:nvPr>
        </p:nvSpPr>
        <p:spPr>
          <a:xfrm>
            <a:off x="5389970" y="439382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89" name="Shape 189"/>
          <p:cNvSpPr txBox="1">
            <a:spLocks noGrp="1"/>
          </p:cNvSpPr>
          <p:nvPr>
            <p:ph type="body" idx="6"/>
          </p:nvPr>
        </p:nvSpPr>
        <p:spPr>
          <a:xfrm>
            <a:off x="5400026" y="3987245"/>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0" name="Shape 190"/>
          <p:cNvSpPr txBox="1">
            <a:spLocks noGrp="1"/>
          </p:cNvSpPr>
          <p:nvPr>
            <p:ph type="body" idx="7"/>
          </p:nvPr>
        </p:nvSpPr>
        <p:spPr>
          <a:xfrm>
            <a:off x="5389970" y="569491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1" name="Shape 191"/>
          <p:cNvSpPr txBox="1">
            <a:spLocks noGrp="1"/>
          </p:cNvSpPr>
          <p:nvPr>
            <p:ph type="body" idx="8"/>
          </p:nvPr>
        </p:nvSpPr>
        <p:spPr>
          <a:xfrm>
            <a:off x="5400026" y="5288334"/>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2" name="Shape 192"/>
          <p:cNvSpPr txBox="1">
            <a:spLocks noGrp="1"/>
          </p:cNvSpPr>
          <p:nvPr>
            <p:ph type="body" idx="9"/>
          </p:nvPr>
        </p:nvSpPr>
        <p:spPr>
          <a:xfrm>
            <a:off x="8908158" y="3082731"/>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3" name="Shape 193"/>
          <p:cNvSpPr txBox="1">
            <a:spLocks noGrp="1"/>
          </p:cNvSpPr>
          <p:nvPr>
            <p:ph type="body" idx="13"/>
          </p:nvPr>
        </p:nvSpPr>
        <p:spPr>
          <a:xfrm>
            <a:off x="8918214" y="2676146"/>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4" name="Shape 194"/>
          <p:cNvSpPr txBox="1">
            <a:spLocks noGrp="1"/>
          </p:cNvSpPr>
          <p:nvPr>
            <p:ph type="body" idx="14"/>
          </p:nvPr>
        </p:nvSpPr>
        <p:spPr>
          <a:xfrm>
            <a:off x="8908158" y="439382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5" name="Shape 195"/>
          <p:cNvSpPr txBox="1">
            <a:spLocks noGrp="1"/>
          </p:cNvSpPr>
          <p:nvPr>
            <p:ph type="body" idx="15"/>
          </p:nvPr>
        </p:nvSpPr>
        <p:spPr>
          <a:xfrm>
            <a:off x="8918214" y="3987245"/>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6" name="Shape 196"/>
          <p:cNvSpPr txBox="1">
            <a:spLocks noGrp="1"/>
          </p:cNvSpPr>
          <p:nvPr>
            <p:ph type="body" idx="16"/>
          </p:nvPr>
        </p:nvSpPr>
        <p:spPr>
          <a:xfrm>
            <a:off x="8908158" y="569491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197" name="Shape 197"/>
          <p:cNvSpPr txBox="1">
            <a:spLocks noGrp="1"/>
          </p:cNvSpPr>
          <p:nvPr>
            <p:ph type="body" idx="17"/>
          </p:nvPr>
        </p:nvSpPr>
        <p:spPr>
          <a:xfrm>
            <a:off x="8918214" y="5288334"/>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159538218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201" name="Shape 201"/>
          <p:cNvGrpSpPr/>
          <p:nvPr/>
        </p:nvGrpSpPr>
        <p:grpSpPr>
          <a:xfrm>
            <a:off x="2011515" y="1953702"/>
            <a:ext cx="1620995" cy="2603951"/>
            <a:chOff x="2011515" y="1953702"/>
            <a:chExt cx="1620994" cy="2603950"/>
          </a:xfrm>
        </p:grpSpPr>
        <p:sp>
          <p:nvSpPr>
            <p:cNvPr id="202" name="Shape 202"/>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Shape 203"/>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Shape 204"/>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Shape 205"/>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Shape 206"/>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Shape 207"/>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 name="Shape 208"/>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Shape 20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Shape 2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11" name="Shape 211"/>
          <p:cNvGrpSpPr/>
          <p:nvPr/>
        </p:nvGrpSpPr>
        <p:grpSpPr>
          <a:xfrm>
            <a:off x="4044028" y="1953702"/>
            <a:ext cx="1619441" cy="2603951"/>
            <a:chOff x="4044026" y="1953702"/>
            <a:chExt cx="1619441" cy="2603950"/>
          </a:xfrm>
        </p:grpSpPr>
        <p:sp>
          <p:nvSpPr>
            <p:cNvPr id="212" name="Shape 212"/>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 name="Shape 213"/>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Shape 214"/>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Shape 215"/>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Shape 216"/>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Shape 217"/>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Shape 218"/>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Shape 219"/>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Shape 220"/>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21" name="Shape 221"/>
          <p:cNvGrpSpPr/>
          <p:nvPr/>
        </p:nvGrpSpPr>
        <p:grpSpPr>
          <a:xfrm>
            <a:off x="6077203" y="1953702"/>
            <a:ext cx="1620896" cy="2603951"/>
            <a:chOff x="6077203" y="1953702"/>
            <a:chExt cx="1620896" cy="2603950"/>
          </a:xfrm>
        </p:grpSpPr>
        <p:sp>
          <p:nvSpPr>
            <p:cNvPr id="222" name="Shape 222"/>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Shape 223"/>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Shape 224"/>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Shape 225"/>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Shape 226"/>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Shape 227"/>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Shape 228"/>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Shape 229"/>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Shape 23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31" name="Shape 231"/>
          <p:cNvGrpSpPr/>
          <p:nvPr/>
        </p:nvGrpSpPr>
        <p:grpSpPr>
          <a:xfrm>
            <a:off x="8112262" y="1953702"/>
            <a:ext cx="1616845" cy="2603951"/>
            <a:chOff x="8112261" y="1953702"/>
            <a:chExt cx="1616845" cy="2603950"/>
          </a:xfrm>
        </p:grpSpPr>
        <p:sp>
          <p:nvSpPr>
            <p:cNvPr id="232" name="Shape 232"/>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Shape 233"/>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Shape 234"/>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Shape 235"/>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Shape 236"/>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Shape 237"/>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Shape 238"/>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Shape 239"/>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Shape 240"/>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41" name="Shape 241"/>
          <p:cNvSpPr/>
          <p:nvPr/>
        </p:nvSpPr>
        <p:spPr>
          <a:xfrm>
            <a:off x="2793758" y="148173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2" name="Shape 242"/>
          <p:cNvSpPr/>
          <p:nvPr/>
        </p:nvSpPr>
        <p:spPr>
          <a:xfrm>
            <a:off x="8839593" y="1479434"/>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3" name="Shape 243"/>
          <p:cNvSpPr/>
          <p:nvPr/>
        </p:nvSpPr>
        <p:spPr>
          <a:xfrm>
            <a:off x="4827346" y="146327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4" name="Shape 244"/>
          <p:cNvSpPr/>
          <p:nvPr/>
        </p:nvSpPr>
        <p:spPr>
          <a:xfrm>
            <a:off x="6734330" y="1506113"/>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5" name="Shape 245"/>
          <p:cNvSpPr txBox="1">
            <a:spLocks noGrp="1"/>
          </p:cNvSpPr>
          <p:nvPr>
            <p:ph type="body" idx="2"/>
          </p:nvPr>
        </p:nvSpPr>
        <p:spPr>
          <a:xfrm>
            <a:off x="2120686"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46" name="Shape 246"/>
          <p:cNvSpPr txBox="1">
            <a:spLocks noGrp="1"/>
          </p:cNvSpPr>
          <p:nvPr>
            <p:ph type="body" idx="3"/>
          </p:nvPr>
        </p:nvSpPr>
        <p:spPr>
          <a:xfrm>
            <a:off x="2130742"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47" name="Shape 247"/>
          <p:cNvSpPr txBox="1">
            <a:spLocks noGrp="1"/>
          </p:cNvSpPr>
          <p:nvPr>
            <p:ph type="body" idx="4"/>
          </p:nvPr>
        </p:nvSpPr>
        <p:spPr>
          <a:xfrm>
            <a:off x="4230093"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48" name="Shape 248"/>
          <p:cNvSpPr txBox="1">
            <a:spLocks noGrp="1"/>
          </p:cNvSpPr>
          <p:nvPr>
            <p:ph type="body" idx="5"/>
          </p:nvPr>
        </p:nvSpPr>
        <p:spPr>
          <a:xfrm>
            <a:off x="4240150"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49" name="Shape 249"/>
          <p:cNvSpPr txBox="1">
            <a:spLocks noGrp="1"/>
          </p:cNvSpPr>
          <p:nvPr>
            <p:ph type="body" idx="6"/>
          </p:nvPr>
        </p:nvSpPr>
        <p:spPr>
          <a:xfrm>
            <a:off x="6329442"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50" name="Shape 250"/>
          <p:cNvSpPr txBox="1">
            <a:spLocks noGrp="1"/>
          </p:cNvSpPr>
          <p:nvPr>
            <p:ph type="body" idx="7"/>
          </p:nvPr>
        </p:nvSpPr>
        <p:spPr>
          <a:xfrm>
            <a:off x="6339499"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51" name="Shape 251"/>
          <p:cNvSpPr txBox="1">
            <a:spLocks noGrp="1"/>
          </p:cNvSpPr>
          <p:nvPr>
            <p:ph type="body" idx="8"/>
          </p:nvPr>
        </p:nvSpPr>
        <p:spPr>
          <a:xfrm>
            <a:off x="8374877"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52" name="Shape 252"/>
          <p:cNvSpPr txBox="1">
            <a:spLocks noGrp="1"/>
          </p:cNvSpPr>
          <p:nvPr>
            <p:ph type="body" idx="9"/>
          </p:nvPr>
        </p:nvSpPr>
        <p:spPr>
          <a:xfrm>
            <a:off x="8384934"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54823254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grpSp>
        <p:nvGrpSpPr>
          <p:cNvPr id="256" name="Shape 256"/>
          <p:cNvGrpSpPr/>
          <p:nvPr/>
        </p:nvGrpSpPr>
        <p:grpSpPr>
          <a:xfrm>
            <a:off x="1398771" y="1953702"/>
            <a:ext cx="1620995" cy="2603951"/>
            <a:chOff x="2011515" y="1953702"/>
            <a:chExt cx="1620994" cy="2603950"/>
          </a:xfrm>
        </p:grpSpPr>
        <p:sp>
          <p:nvSpPr>
            <p:cNvPr id="257" name="Shape 257"/>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Shape 258"/>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Shape 259"/>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Shape 26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Shape 261"/>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Shape 262"/>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Shape 263"/>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Shape 264"/>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Shape 265"/>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66" name="Shape 266"/>
          <p:cNvGrpSpPr/>
          <p:nvPr/>
        </p:nvGrpSpPr>
        <p:grpSpPr>
          <a:xfrm>
            <a:off x="5202409" y="1953702"/>
            <a:ext cx="1620896" cy="2603951"/>
            <a:chOff x="6077203" y="1953702"/>
            <a:chExt cx="1620896" cy="2603950"/>
          </a:xfrm>
        </p:grpSpPr>
        <p:sp>
          <p:nvSpPr>
            <p:cNvPr id="267" name="Shape 267"/>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Shape 268"/>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Shape 269"/>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Shape 27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Shape 271"/>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Shape 272"/>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 name="Shape 273"/>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 name="Shape 274"/>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Shape 275"/>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6" name="Shape 276"/>
          <p:cNvSpPr/>
          <p:nvPr/>
        </p:nvSpPr>
        <p:spPr>
          <a:xfrm>
            <a:off x="2181014" y="148173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7" name="Shape 277"/>
          <p:cNvSpPr/>
          <p:nvPr/>
        </p:nvSpPr>
        <p:spPr>
          <a:xfrm>
            <a:off x="5952313" y="147148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8" name="Shape 278"/>
          <p:cNvSpPr/>
          <p:nvPr/>
        </p:nvSpPr>
        <p:spPr>
          <a:xfrm>
            <a:off x="9969813" y="1496869"/>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9" name="Shape 279"/>
          <p:cNvSpPr txBox="1">
            <a:spLocks noGrp="1"/>
          </p:cNvSpPr>
          <p:nvPr>
            <p:ph type="body" idx="2"/>
          </p:nvPr>
        </p:nvSpPr>
        <p:spPr>
          <a:xfrm>
            <a:off x="442710" y="5129363"/>
            <a:ext cx="3658029"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80" name="Shape 280"/>
          <p:cNvSpPr txBox="1">
            <a:spLocks noGrp="1"/>
          </p:cNvSpPr>
          <p:nvPr>
            <p:ph type="body" idx="3"/>
          </p:nvPr>
        </p:nvSpPr>
        <p:spPr>
          <a:xfrm>
            <a:off x="443343" y="4670027"/>
            <a:ext cx="3644936"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grpSp>
        <p:nvGrpSpPr>
          <p:cNvPr id="281" name="Shape 281"/>
          <p:cNvGrpSpPr/>
          <p:nvPr/>
        </p:nvGrpSpPr>
        <p:grpSpPr>
          <a:xfrm>
            <a:off x="9228128" y="1953702"/>
            <a:ext cx="1620995" cy="2603951"/>
            <a:chOff x="2011515" y="1953702"/>
            <a:chExt cx="1620994" cy="2603950"/>
          </a:xfrm>
        </p:grpSpPr>
        <p:sp>
          <p:nvSpPr>
            <p:cNvPr id="282" name="Shape 282"/>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Shape 283"/>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Shape 284"/>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Shape 285"/>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Shape 286"/>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Shape 287"/>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Shape 288"/>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Shape 28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Shape 29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1" name="Shape 291"/>
          <p:cNvSpPr txBox="1">
            <a:spLocks noGrp="1"/>
          </p:cNvSpPr>
          <p:nvPr>
            <p:ph type="body" idx="4"/>
          </p:nvPr>
        </p:nvSpPr>
        <p:spPr>
          <a:xfrm>
            <a:off x="4364610" y="5129363"/>
            <a:ext cx="3726655"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92" name="Shape 292"/>
          <p:cNvSpPr txBox="1">
            <a:spLocks noGrp="1"/>
          </p:cNvSpPr>
          <p:nvPr>
            <p:ph type="body" idx="5"/>
          </p:nvPr>
        </p:nvSpPr>
        <p:spPr>
          <a:xfrm>
            <a:off x="4376388" y="4670027"/>
            <a:ext cx="3713315"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93" name="Shape 293"/>
          <p:cNvSpPr txBox="1">
            <a:spLocks noGrp="1"/>
          </p:cNvSpPr>
          <p:nvPr>
            <p:ph type="body" idx="6"/>
          </p:nvPr>
        </p:nvSpPr>
        <p:spPr>
          <a:xfrm>
            <a:off x="8267579" y="5129363"/>
            <a:ext cx="3610195"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
        <p:nvSpPr>
          <p:cNvPr id="294" name="Shape 294"/>
          <p:cNvSpPr txBox="1">
            <a:spLocks noGrp="1"/>
          </p:cNvSpPr>
          <p:nvPr>
            <p:ph type="body" idx="7"/>
          </p:nvPr>
        </p:nvSpPr>
        <p:spPr>
          <a:xfrm>
            <a:off x="8277636" y="4670027"/>
            <a:ext cx="3597273"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41084054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1.png"/><Relationship Id="rId4" Type="http://schemas.openxmlformats.org/officeDocument/2006/relationships/slideLayout" Target="../slideLayouts/slideLayout2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21">
            <a:alphaModFix/>
            <a:extLst>
              <a:ext uri="{28A0092B-C50C-407E-A947-70E740481C1C}">
                <a14:useLocalDpi xmlns:a14="http://schemas.microsoft.com/office/drawing/2010/main" val="0"/>
              </a:ext>
            </a:extLst>
          </a:blip>
          <a:srcRect/>
          <a:stretch/>
        </p:blipFill>
        <p:spPr>
          <a:xfrm>
            <a:off x="1" y="0"/>
            <a:ext cx="12191999" cy="6858000"/>
          </a:xfrm>
          <a:prstGeom prst="rect">
            <a:avLst/>
          </a:prstGeom>
          <a:noFill/>
          <a:ln>
            <a:noFill/>
          </a:ln>
        </p:spPr>
      </p:pic>
      <p:sp>
        <p:nvSpPr>
          <p:cNvPr id="11" name="Shape 11"/>
          <p:cNvSpPr/>
          <p:nvPr/>
        </p:nvSpPr>
        <p:spPr>
          <a:xfrm>
            <a:off x="75500"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dirty="0">
                <a:solidFill>
                  <a:srgbClr val="7F7F7F"/>
                </a:solidFill>
                <a:latin typeface="Arial"/>
                <a:ea typeface="Arial"/>
                <a:cs typeface="Arial"/>
                <a:sym typeface="Arial"/>
              </a:rPr>
              <a:t>Copyright © </a:t>
            </a:r>
            <a:r>
              <a:rPr lang="en-US" sz="800" b="0" i="0" u="none" strike="noStrike" cap="none" dirty="0" smtClean="0">
                <a:solidFill>
                  <a:srgbClr val="7F7F7F"/>
                </a:solidFill>
                <a:latin typeface="Arial"/>
                <a:ea typeface="Arial"/>
                <a:cs typeface="Arial"/>
                <a:sym typeface="Arial"/>
              </a:rPr>
              <a:t>2019, </a:t>
            </a:r>
            <a:r>
              <a:rPr lang="en-US" sz="800" b="0" i="0" u="none" strike="noStrike" cap="none" dirty="0" err="1">
                <a:solidFill>
                  <a:srgbClr val="7F7F7F"/>
                </a:solidFill>
                <a:latin typeface="Arial"/>
                <a:ea typeface="Arial"/>
                <a:cs typeface="Arial"/>
                <a:sym typeface="Arial"/>
              </a:rPr>
              <a:t>Xebia</a:t>
            </a:r>
            <a:r>
              <a:rPr lang="en-US" sz="800" b="0" i="0" u="none" strike="noStrike" cap="none" dirty="0">
                <a:solidFill>
                  <a:srgbClr val="7F7F7F"/>
                </a:solidFill>
                <a:latin typeface="Arial"/>
                <a:ea typeface="Arial"/>
                <a:cs typeface="Arial"/>
                <a:sym typeface="Arial"/>
              </a:rPr>
              <a:t> Group. All rights reserved. This course B.TECH CSE with </a:t>
            </a:r>
            <a:r>
              <a:rPr lang="en-US" sz="800" b="0" i="0" u="none" strike="noStrike" cap="none" dirty="0" smtClean="0">
                <a:solidFill>
                  <a:srgbClr val="7F7F7F"/>
                </a:solidFill>
                <a:latin typeface="Arial"/>
                <a:ea typeface="Arial"/>
                <a:cs typeface="Arial"/>
                <a:sym typeface="Arial"/>
              </a:rPr>
              <a:t>specialization </a:t>
            </a:r>
            <a:r>
              <a:rPr lang="en-US" sz="800" b="0" i="0" u="none" strike="noStrike" cap="none" dirty="0">
                <a:solidFill>
                  <a:srgbClr val="7F7F7F"/>
                </a:solidFill>
                <a:latin typeface="Arial"/>
                <a:ea typeface="Arial"/>
                <a:cs typeface="Arial"/>
                <a:sym typeface="Arial"/>
              </a:rPr>
              <a:t>in </a:t>
            </a:r>
            <a:r>
              <a:rPr lang="en-US" sz="800" b="0" i="0" u="none" strike="noStrike" cap="none" dirty="0" err="1">
                <a:solidFill>
                  <a:srgbClr val="7F7F7F"/>
                </a:solidFill>
                <a:latin typeface="Arial"/>
                <a:ea typeface="Arial"/>
                <a:cs typeface="Arial"/>
                <a:sym typeface="Arial"/>
              </a:rPr>
              <a:t>DevOps</a:t>
            </a:r>
            <a:r>
              <a:rPr lang="en-US" sz="800" b="0" i="0" u="none" strike="noStrike" cap="none" dirty="0">
                <a:solidFill>
                  <a:srgbClr val="7F7F7F"/>
                </a:solidFill>
                <a:latin typeface="Arial"/>
                <a:ea typeface="Arial"/>
                <a:cs typeface="Arial"/>
                <a:sym typeface="Arial"/>
              </a:rPr>
              <a:t> is licensed to UPES.</a:t>
            </a:r>
            <a:endParaRPr sz="800" b="0" i="0" u="none" strike="noStrike" cap="none" dirty="0">
              <a:solidFill>
                <a:srgbClr val="7F7F7F"/>
              </a:solidFill>
              <a:latin typeface="Arial"/>
              <a:ea typeface="Arial"/>
              <a:cs typeface="Arial"/>
              <a:sym typeface="Arial"/>
            </a:endParaRPr>
          </a:p>
        </p:txBody>
      </p:sp>
      <p:sp>
        <p:nvSpPr>
          <p:cNvPr id="12" name="Shape 12"/>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13" name="Shape 13"/>
          <p:cNvSpPr/>
          <p:nvPr/>
        </p:nvSpPr>
        <p:spPr>
          <a:xfrm>
            <a:off x="1" y="267885"/>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 name="Shape 742"/>
          <p:cNvSpPr txBox="1">
            <a:spLocks/>
          </p:cNvSpPr>
          <p:nvPr/>
        </p:nvSpPr>
        <p:spPr>
          <a:xfrm>
            <a:off x="207963" y="273049"/>
            <a:ext cx="10515600" cy="2984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ct val="90000"/>
              </a:lnSpc>
              <a:spcBef>
                <a:spcPts val="0"/>
              </a:spcBef>
              <a:spcAft>
                <a:spcPts val="0"/>
              </a:spcAft>
              <a:buClr>
                <a:srgbClr val="0EC07D"/>
              </a:buClr>
              <a:buSzPts val="1600"/>
              <a:buFont typeface="Arial"/>
              <a:buNone/>
              <a:tabLst/>
              <a:defRPr/>
            </a:pPr>
            <a:r>
              <a:rPr kumimoji="0" lang="en-US" sz="1600" b="1" i="0" u="none" strike="noStrike" kern="0" cap="none" spc="0" normalizeH="0" baseline="0" noProof="0" dirty="0" smtClean="0">
                <a:ln>
                  <a:noFill/>
                </a:ln>
                <a:solidFill>
                  <a:srgbClr val="0EC07D"/>
                </a:solidFill>
                <a:effectLst/>
                <a:uLnTx/>
                <a:uFillTx/>
                <a:latin typeface="Arial"/>
                <a:cs typeface="Arial"/>
                <a:sym typeface="Arial"/>
              </a:rPr>
              <a:t>Module 3: </a:t>
            </a:r>
            <a:r>
              <a:rPr kumimoji="0" lang="en-US" sz="1600" b="0" i="0" u="none" strike="noStrike" kern="0" cap="none" spc="0" normalizeH="0" baseline="0" noProof="0" dirty="0" smtClean="0">
                <a:ln>
                  <a:noFill/>
                </a:ln>
                <a:solidFill>
                  <a:srgbClr val="0EC07D"/>
                </a:solidFill>
                <a:effectLst/>
                <a:uLnTx/>
                <a:uFillTx/>
                <a:latin typeface="Arial"/>
                <a:cs typeface="Arial"/>
                <a:sym typeface="Arial"/>
              </a:rPr>
              <a:t>Anatomy of a Continuous Delivery Pipeline </a:t>
            </a:r>
          </a:p>
        </p:txBody>
      </p:sp>
    </p:spTree>
    <p:extLst>
      <p:ext uri="{BB962C8B-B14F-4D97-AF65-F5344CB8AC3E}">
        <p14:creationId xmlns:p14="http://schemas.microsoft.com/office/powerpoint/2010/main" val="219371950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87"/>
        <p:cNvGrpSpPr/>
        <p:nvPr/>
      </p:nvGrpSpPr>
      <p:grpSpPr>
        <a:xfrm>
          <a:off x="0" y="0"/>
          <a:ext cx="0" cy="0"/>
          <a:chOff x="0" y="0"/>
          <a:chExt cx="0" cy="0"/>
        </a:xfrm>
      </p:grpSpPr>
      <p:pic>
        <p:nvPicPr>
          <p:cNvPr id="688" name="Shape 688"/>
          <p:cNvPicPr preferRelativeResize="0"/>
          <p:nvPr/>
        </p:nvPicPr>
        <p:blipFill rotWithShape="1">
          <a:blip r:embed="rId10">
            <a:alphaModFix/>
            <a:extLst>
              <a:ext uri="{28A0092B-C50C-407E-A947-70E740481C1C}">
                <a14:useLocalDpi xmlns:a14="http://schemas.microsoft.com/office/drawing/2010/main" val="0"/>
              </a:ext>
            </a:extLst>
          </a:blip>
          <a:srcRect/>
          <a:stretch/>
        </p:blipFill>
        <p:spPr>
          <a:xfrm>
            <a:off x="1" y="0"/>
            <a:ext cx="12191999" cy="6858000"/>
          </a:xfrm>
          <a:prstGeom prst="rect">
            <a:avLst/>
          </a:prstGeom>
          <a:noFill/>
          <a:ln>
            <a:noFill/>
          </a:ln>
        </p:spPr>
      </p:pic>
      <p:sp>
        <p:nvSpPr>
          <p:cNvPr id="689" name="Shape 689"/>
          <p:cNvSpPr/>
          <p:nvPr/>
        </p:nvSpPr>
        <p:spPr>
          <a:xfrm>
            <a:off x="1" y="267885"/>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90" name="Shape 690"/>
          <p:cNvSpPr/>
          <p:nvPr/>
        </p:nvSpPr>
        <p:spPr>
          <a:xfrm>
            <a:off x="75500"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dirty="0">
                <a:solidFill>
                  <a:srgbClr val="7F7F7F"/>
                </a:solidFill>
                <a:latin typeface="Arial"/>
                <a:ea typeface="Arial"/>
                <a:cs typeface="Arial"/>
                <a:sym typeface="Arial"/>
              </a:rPr>
              <a:t>Copyright © </a:t>
            </a:r>
            <a:r>
              <a:rPr lang="en-US" sz="800" b="0" i="0" u="none" strike="noStrike" cap="none" dirty="0" smtClean="0">
                <a:solidFill>
                  <a:srgbClr val="7F7F7F"/>
                </a:solidFill>
                <a:latin typeface="Arial"/>
                <a:ea typeface="Arial"/>
                <a:cs typeface="Arial"/>
                <a:sym typeface="Arial"/>
              </a:rPr>
              <a:t>2019, </a:t>
            </a:r>
            <a:r>
              <a:rPr lang="en-US" sz="800" b="0" i="0" u="none" strike="noStrike" cap="none" dirty="0" err="1">
                <a:solidFill>
                  <a:srgbClr val="7F7F7F"/>
                </a:solidFill>
                <a:latin typeface="Arial"/>
                <a:ea typeface="Arial"/>
                <a:cs typeface="Arial"/>
                <a:sym typeface="Arial"/>
              </a:rPr>
              <a:t>Xebia</a:t>
            </a:r>
            <a:r>
              <a:rPr lang="en-US" sz="800" b="0" i="0" u="none" strike="noStrike" cap="none" dirty="0">
                <a:solidFill>
                  <a:srgbClr val="7F7F7F"/>
                </a:solidFill>
                <a:latin typeface="Arial"/>
                <a:ea typeface="Arial"/>
                <a:cs typeface="Arial"/>
                <a:sym typeface="Arial"/>
              </a:rPr>
              <a:t> Group. All rights reserved. This course B.TECH CSE with </a:t>
            </a:r>
            <a:r>
              <a:rPr lang="en-US" sz="800" b="0" i="0" u="none" strike="noStrike" cap="none" dirty="0" smtClean="0">
                <a:solidFill>
                  <a:srgbClr val="7F7F7F"/>
                </a:solidFill>
                <a:latin typeface="Arial"/>
                <a:ea typeface="Arial"/>
                <a:cs typeface="Arial"/>
                <a:sym typeface="Arial"/>
              </a:rPr>
              <a:t>specialization </a:t>
            </a:r>
            <a:r>
              <a:rPr lang="en-US" sz="800" b="0" i="0" u="none" strike="noStrike" cap="none" dirty="0">
                <a:solidFill>
                  <a:srgbClr val="7F7F7F"/>
                </a:solidFill>
                <a:latin typeface="Arial"/>
                <a:ea typeface="Arial"/>
                <a:cs typeface="Arial"/>
                <a:sym typeface="Arial"/>
              </a:rPr>
              <a:t>in </a:t>
            </a:r>
            <a:r>
              <a:rPr lang="en-US" sz="800" b="0" i="0" u="none" strike="noStrike" cap="none" dirty="0" err="1">
                <a:solidFill>
                  <a:srgbClr val="7F7F7F"/>
                </a:solidFill>
                <a:latin typeface="Arial"/>
                <a:ea typeface="Arial"/>
                <a:cs typeface="Arial"/>
                <a:sym typeface="Arial"/>
              </a:rPr>
              <a:t>DevOps</a:t>
            </a:r>
            <a:r>
              <a:rPr lang="en-US" sz="800" b="0" i="0" u="none" strike="noStrike" cap="none" dirty="0">
                <a:solidFill>
                  <a:srgbClr val="7F7F7F"/>
                </a:solidFill>
                <a:latin typeface="Arial"/>
                <a:ea typeface="Arial"/>
                <a:cs typeface="Arial"/>
                <a:sym typeface="Arial"/>
              </a:rPr>
              <a:t> is licensed to UPES.</a:t>
            </a:r>
            <a:endParaRPr sz="800" b="0" i="0" u="none" strike="noStrike" cap="none" dirty="0">
              <a:solidFill>
                <a:srgbClr val="7F7F7F"/>
              </a:solidFill>
              <a:latin typeface="Arial"/>
              <a:ea typeface="Arial"/>
              <a:cs typeface="Arial"/>
              <a:sym typeface="Arial"/>
            </a:endParaRPr>
          </a:p>
        </p:txBody>
      </p:sp>
      <p:sp>
        <p:nvSpPr>
          <p:cNvPr id="691" name="Shape 69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6" name="Shape 742"/>
          <p:cNvSpPr txBox="1">
            <a:spLocks/>
          </p:cNvSpPr>
          <p:nvPr/>
        </p:nvSpPr>
        <p:spPr>
          <a:xfrm>
            <a:off x="207963" y="273049"/>
            <a:ext cx="10515600" cy="2984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ct val="90000"/>
              </a:lnSpc>
              <a:spcBef>
                <a:spcPts val="0"/>
              </a:spcBef>
              <a:spcAft>
                <a:spcPts val="0"/>
              </a:spcAft>
              <a:buClr>
                <a:srgbClr val="0EC07D"/>
              </a:buClr>
              <a:buSzPts val="1600"/>
              <a:buFont typeface="Arial"/>
              <a:buNone/>
              <a:tabLst/>
              <a:defRPr/>
            </a:pPr>
            <a:r>
              <a:rPr kumimoji="0" lang="en-US" sz="1600" b="1" i="0" u="none" strike="noStrike" kern="0" cap="none" spc="0" normalizeH="0" baseline="0" noProof="0" dirty="0" smtClean="0">
                <a:ln>
                  <a:noFill/>
                </a:ln>
                <a:solidFill>
                  <a:srgbClr val="0EC07D"/>
                </a:solidFill>
                <a:effectLst/>
                <a:uLnTx/>
                <a:uFillTx/>
                <a:latin typeface="Arial"/>
                <a:cs typeface="Arial"/>
                <a:sym typeface="Arial"/>
              </a:rPr>
              <a:t>Module 3: </a:t>
            </a:r>
            <a:r>
              <a:rPr kumimoji="0" lang="en-US" sz="1600" b="0" i="0" u="none" strike="noStrike" kern="0" cap="none" spc="0" normalizeH="0" baseline="0" noProof="0" dirty="0" smtClean="0">
                <a:ln>
                  <a:noFill/>
                </a:ln>
                <a:solidFill>
                  <a:srgbClr val="0EC07D"/>
                </a:solidFill>
                <a:effectLst/>
                <a:uLnTx/>
                <a:uFillTx/>
                <a:latin typeface="Arial"/>
                <a:cs typeface="Arial"/>
                <a:sym typeface="Arial"/>
              </a:rPr>
              <a:t>Anatomy of a Continuous Delivery Pipeline </a:t>
            </a:r>
          </a:p>
        </p:txBody>
      </p:sp>
    </p:spTree>
    <p:extLst>
      <p:ext uri="{BB962C8B-B14F-4D97-AF65-F5344CB8AC3E}">
        <p14:creationId xmlns:p14="http://schemas.microsoft.com/office/powerpoint/2010/main" val="1638694881"/>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1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0.xml"/><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a:t>Continuous Integration and Continuous </a:t>
            </a:r>
            <a:r>
              <a:rPr lang="en-US" dirty="0" smtClean="0"/>
              <a:t>Delivery</a:t>
            </a:r>
            <a:endParaRPr lang="en-US" dirty="0"/>
          </a:p>
        </p:txBody>
      </p:sp>
      <p:sp>
        <p:nvSpPr>
          <p:cNvPr id="6" name="Text Placeholder 5"/>
          <p:cNvSpPr>
            <a:spLocks noGrp="1"/>
          </p:cNvSpPr>
          <p:nvPr>
            <p:ph type="body" idx="2"/>
          </p:nvPr>
        </p:nvSpPr>
        <p:spPr/>
        <p:txBody>
          <a:bodyPr/>
          <a:lstStyle/>
          <a:p>
            <a:r>
              <a:rPr lang="en-US" dirty="0"/>
              <a:t>Anatomy of a Continuous Delivery Pipeline </a:t>
            </a:r>
          </a:p>
        </p:txBody>
      </p:sp>
      <p:sp>
        <p:nvSpPr>
          <p:cNvPr id="7" name="Text Placeholder 6"/>
          <p:cNvSpPr>
            <a:spLocks noGrp="1"/>
          </p:cNvSpPr>
          <p:nvPr>
            <p:ph type="body" idx="3"/>
          </p:nvPr>
        </p:nvSpPr>
        <p:spPr/>
        <p:txBody>
          <a:bodyPr/>
          <a:lstStyle/>
          <a:p>
            <a:r>
              <a:rPr lang="en-US" dirty="0"/>
              <a:t>B.TECH CSE with Specialization in </a:t>
            </a:r>
            <a:r>
              <a:rPr lang="en-US" dirty="0" err="1" smtClean="0"/>
              <a:t>DevOps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title"/>
          </p:nvPr>
        </p:nvSpPr>
        <p:spPr/>
        <p:txBody>
          <a:bodyPr/>
          <a:lstStyle/>
          <a:p>
            <a:r>
              <a:rPr lang="en-US" smtClean="0"/>
              <a:t>1.3.1.3 Releasing an Application to Production</a:t>
            </a:r>
            <a:endParaRPr lang="en-US"/>
          </a:p>
        </p:txBody>
      </p:sp>
      <p:sp>
        <p:nvSpPr>
          <p:cNvPr id="159" name="Google Shape;159;p34"/>
          <p:cNvSpPr txBox="1">
            <a:spLocks noGrp="1"/>
          </p:cNvSpPr>
          <p:nvPr>
            <p:ph type="body" idx="2"/>
          </p:nvPr>
        </p:nvSpPr>
        <p:spPr>
          <a:xfrm>
            <a:off x="514351" y="1335475"/>
            <a:ext cx="10273812" cy="4840828"/>
          </a:xfrm>
        </p:spPr>
        <p:txBody>
          <a:bodyPr/>
          <a:lstStyle/>
          <a:p>
            <a:r>
              <a:rPr lang="en-US" dirty="0" smtClean="0"/>
              <a:t> </a:t>
            </a:r>
            <a:endParaRPr lang="en-US" dirty="0"/>
          </a:p>
        </p:txBody>
      </p:sp>
      <p:grpSp>
        <p:nvGrpSpPr>
          <p:cNvPr id="24" name="Group 23"/>
          <p:cNvGrpSpPr/>
          <p:nvPr/>
        </p:nvGrpSpPr>
        <p:grpSpPr>
          <a:xfrm>
            <a:off x="528830" y="1368494"/>
            <a:ext cx="7883546" cy="4166673"/>
            <a:chOff x="407014" y="1368495"/>
            <a:chExt cx="7883546" cy="3477530"/>
          </a:xfrm>
        </p:grpSpPr>
        <p:sp>
          <p:nvSpPr>
            <p:cNvPr id="7" name="Rounded Rectangle 6"/>
            <p:cNvSpPr/>
            <p:nvPr/>
          </p:nvSpPr>
          <p:spPr>
            <a:xfrm>
              <a:off x="635000" y="1930821"/>
              <a:ext cx="7619386" cy="487934"/>
            </a:xfrm>
            <a:prstGeom prst="roundRect">
              <a:avLst/>
            </a:prstGeom>
            <a:solidFill>
              <a:schemeClr val="bg1"/>
            </a:solidFill>
            <a:ln w="38100">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28821" rIns="91440" bIns="28821" numCol="1" spcCol="1270" anchor="ctr" anchorCtr="0">
              <a:noAutofit/>
            </a:bodyPr>
            <a:lstStyle/>
            <a:p>
              <a:pPr lvl="0" algn="l" defTabSz="889000">
                <a:lnSpc>
                  <a:spcPct val="90000"/>
                </a:lnSpc>
                <a:spcBef>
                  <a:spcPct val="0"/>
                </a:spcBef>
                <a:spcAft>
                  <a:spcPct val="35000"/>
                </a:spcAft>
              </a:pPr>
              <a:r>
                <a:rPr lang="en-US" sz="1800" kern="1200" smtClean="0">
                  <a:solidFill>
                    <a:schemeClr val="tx1"/>
                  </a:solidFill>
                </a:rPr>
                <a:t>Production deployment is the final stage for any product</a:t>
              </a:r>
              <a:endParaRPr lang="en-US" sz="1800" kern="1200" dirty="0" smtClean="0">
                <a:solidFill>
                  <a:schemeClr val="tx1"/>
                </a:solidFill>
              </a:endParaRPr>
            </a:p>
          </p:txBody>
        </p:sp>
        <p:sp>
          <p:nvSpPr>
            <p:cNvPr id="9" name="Rounded Rectangle 8"/>
            <p:cNvSpPr/>
            <p:nvPr/>
          </p:nvSpPr>
          <p:spPr>
            <a:xfrm>
              <a:off x="635000" y="2526580"/>
              <a:ext cx="7619386" cy="487934"/>
            </a:xfrm>
            <a:prstGeom prst="roundRect">
              <a:avLst/>
            </a:prstGeom>
            <a:solidFill>
              <a:schemeClr val="bg1"/>
            </a:solidFill>
            <a:ln w="38100">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28821" rIns="91440" bIns="28821" numCol="1" spcCol="1270" anchor="ctr" anchorCtr="0">
              <a:noAutofit/>
            </a:bodyPr>
            <a:lstStyle/>
            <a:p>
              <a:pPr lvl="0" algn="l" defTabSz="889000">
                <a:lnSpc>
                  <a:spcPct val="90000"/>
                </a:lnSpc>
                <a:spcBef>
                  <a:spcPct val="0"/>
                </a:spcBef>
                <a:spcAft>
                  <a:spcPct val="35000"/>
                </a:spcAft>
              </a:pPr>
              <a:r>
                <a:rPr lang="en-US" sz="1800" kern="1200" smtClean="0">
                  <a:solidFill>
                    <a:schemeClr val="tx1"/>
                  </a:solidFill>
                </a:rPr>
                <a:t>Two pillars of production release is preparation and planning</a:t>
              </a:r>
              <a:endParaRPr lang="en-US" sz="1800" kern="1200" dirty="0" smtClean="0">
                <a:solidFill>
                  <a:schemeClr val="tx1"/>
                </a:solidFill>
              </a:endParaRPr>
            </a:p>
          </p:txBody>
        </p:sp>
        <p:sp>
          <p:nvSpPr>
            <p:cNvPr id="11" name="Rounded Rectangle 10"/>
            <p:cNvSpPr/>
            <p:nvPr/>
          </p:nvSpPr>
          <p:spPr>
            <a:xfrm>
              <a:off x="635000" y="3138904"/>
              <a:ext cx="7619386" cy="487934"/>
            </a:xfrm>
            <a:prstGeom prst="roundRect">
              <a:avLst/>
            </a:prstGeom>
            <a:solidFill>
              <a:schemeClr val="bg1"/>
            </a:solidFill>
            <a:ln w="38100">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28821" rIns="91440" bIns="28821" numCol="1" spcCol="1270" anchor="ctr" anchorCtr="0">
              <a:noAutofit/>
            </a:bodyPr>
            <a:lstStyle/>
            <a:p>
              <a:pPr lvl="0" algn="l" defTabSz="889000">
                <a:lnSpc>
                  <a:spcPct val="90000"/>
                </a:lnSpc>
                <a:spcBef>
                  <a:spcPct val="0"/>
                </a:spcBef>
                <a:spcAft>
                  <a:spcPct val="35000"/>
                </a:spcAft>
              </a:pPr>
              <a:r>
                <a:rPr lang="en-US" sz="1800" kern="1200" smtClean="0">
                  <a:solidFill>
                    <a:schemeClr val="tx1"/>
                  </a:solidFill>
                </a:rPr>
                <a:t>Production setup should be documented properly</a:t>
              </a:r>
              <a:endParaRPr lang="en-US" sz="1800" kern="1200" dirty="0" smtClean="0">
                <a:solidFill>
                  <a:schemeClr val="tx1"/>
                </a:solidFill>
              </a:endParaRPr>
            </a:p>
          </p:txBody>
        </p:sp>
        <p:sp>
          <p:nvSpPr>
            <p:cNvPr id="13" name="Rounded Rectangle 12"/>
            <p:cNvSpPr/>
            <p:nvPr/>
          </p:nvSpPr>
          <p:spPr>
            <a:xfrm>
              <a:off x="635000" y="3751228"/>
              <a:ext cx="7619386" cy="487934"/>
            </a:xfrm>
            <a:prstGeom prst="roundRect">
              <a:avLst/>
            </a:prstGeom>
            <a:solidFill>
              <a:schemeClr val="bg1"/>
            </a:solidFill>
            <a:ln w="38100">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28821" rIns="91440" bIns="28821" numCol="1" spcCol="1270" anchor="ctr" anchorCtr="0">
              <a:noAutofit/>
            </a:bodyPr>
            <a:lstStyle/>
            <a:p>
              <a:pPr lvl="0" algn="l" defTabSz="889000">
                <a:lnSpc>
                  <a:spcPct val="90000"/>
                </a:lnSpc>
                <a:spcBef>
                  <a:spcPct val="0"/>
                </a:spcBef>
                <a:spcAft>
                  <a:spcPct val="35000"/>
                </a:spcAft>
              </a:pPr>
              <a:r>
                <a:rPr lang="en-US" sz="1800" kern="1200" smtClean="0">
                  <a:solidFill>
                    <a:schemeClr val="tx1"/>
                  </a:solidFill>
                </a:rPr>
                <a:t>Production environment should be similar to testing/staging environment</a:t>
              </a:r>
              <a:endParaRPr lang="en-US" sz="1800" kern="1200" dirty="0" smtClean="0">
                <a:solidFill>
                  <a:schemeClr val="tx1"/>
                </a:solidFill>
              </a:endParaRPr>
            </a:p>
          </p:txBody>
        </p:sp>
        <p:sp>
          <p:nvSpPr>
            <p:cNvPr id="15" name="Rounded Rectangle 14"/>
            <p:cNvSpPr/>
            <p:nvPr/>
          </p:nvSpPr>
          <p:spPr>
            <a:xfrm>
              <a:off x="635000" y="4358091"/>
              <a:ext cx="7619386" cy="487934"/>
            </a:xfrm>
            <a:prstGeom prst="roundRect">
              <a:avLst/>
            </a:prstGeom>
            <a:solidFill>
              <a:schemeClr val="bg1"/>
            </a:solidFill>
            <a:ln w="38100">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28821" rIns="91440" bIns="28821" numCol="1" spcCol="1270" anchor="ctr" anchorCtr="0">
              <a:noAutofit/>
            </a:bodyPr>
            <a:lstStyle/>
            <a:p>
              <a:pPr lvl="0" algn="l" defTabSz="889000">
                <a:lnSpc>
                  <a:spcPct val="90000"/>
                </a:lnSpc>
                <a:spcBef>
                  <a:spcPct val="0"/>
                </a:spcBef>
                <a:spcAft>
                  <a:spcPct val="35000"/>
                </a:spcAft>
              </a:pPr>
              <a:r>
                <a:rPr lang="en-US" sz="1800" kern="1200" smtClean="0">
                  <a:solidFill>
                    <a:schemeClr val="tx1"/>
                  </a:solidFill>
                </a:rPr>
                <a:t>There should be a proper rollback strategy if incase a roll back is needed</a:t>
              </a:r>
              <a:endParaRPr lang="en-US" sz="1800" kern="1200" dirty="0" smtClean="0">
                <a:solidFill>
                  <a:schemeClr val="tx1"/>
                </a:solidFill>
              </a:endParaRPr>
            </a:p>
          </p:txBody>
        </p:sp>
        <p:sp>
          <p:nvSpPr>
            <p:cNvPr id="18" name="Freeform 17"/>
            <p:cNvSpPr/>
            <p:nvPr/>
          </p:nvSpPr>
          <p:spPr>
            <a:xfrm>
              <a:off x="469900" y="1788160"/>
              <a:ext cx="177800" cy="2819400"/>
            </a:xfrm>
            <a:custGeom>
              <a:avLst/>
              <a:gdLst>
                <a:gd name="connsiteX0" fmla="*/ 0 w 177800"/>
                <a:gd name="connsiteY0" fmla="*/ 0 h 2819400"/>
                <a:gd name="connsiteX1" fmla="*/ 0 w 177800"/>
                <a:gd name="connsiteY1" fmla="*/ 2819400 h 2819400"/>
                <a:gd name="connsiteX2" fmla="*/ 177800 w 177800"/>
                <a:gd name="connsiteY2" fmla="*/ 2819400 h 2819400"/>
              </a:gdLst>
              <a:ahLst/>
              <a:cxnLst>
                <a:cxn ang="0">
                  <a:pos x="connsiteX0" y="connsiteY0"/>
                </a:cxn>
                <a:cxn ang="0">
                  <a:pos x="connsiteX1" y="connsiteY1"/>
                </a:cxn>
                <a:cxn ang="0">
                  <a:pos x="connsiteX2" y="connsiteY2"/>
                </a:cxn>
              </a:cxnLst>
              <a:rect l="l" t="t" r="r" b="b"/>
              <a:pathLst>
                <a:path w="177800" h="2819400">
                  <a:moveTo>
                    <a:pt x="0" y="0"/>
                  </a:moveTo>
                  <a:lnTo>
                    <a:pt x="0" y="2819400"/>
                  </a:lnTo>
                  <a:lnTo>
                    <a:pt x="177800" y="2819400"/>
                  </a:lnTo>
                </a:path>
              </a:pathLst>
            </a:cu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469900" y="3997960"/>
              <a:ext cx="152400" cy="0"/>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69900" y="3365500"/>
              <a:ext cx="152400" cy="0"/>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469900" y="2770547"/>
              <a:ext cx="152400" cy="0"/>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469900" y="2169160"/>
              <a:ext cx="152400" cy="0"/>
            </a:xfrm>
            <a:custGeom>
              <a:avLst/>
              <a:gdLst>
                <a:gd name="connsiteX0" fmla="*/ 0 w 152400"/>
                <a:gd name="connsiteY0" fmla="*/ 0 h 0"/>
                <a:gd name="connsiteX1" fmla="*/ 152400 w 152400"/>
                <a:gd name="connsiteY1" fmla="*/ 0 h 0"/>
              </a:gdLst>
              <a:ahLst/>
              <a:cxnLst>
                <a:cxn ang="0">
                  <a:pos x="connsiteX0" y="connsiteY0"/>
                </a:cxn>
                <a:cxn ang="0">
                  <a:pos x="connsiteX1" y="connsiteY1"/>
                </a:cxn>
              </a:cxnLst>
              <a:rect l="l" t="t" r="r" b="b"/>
              <a:pathLst>
                <a:path w="152400">
                  <a:moveTo>
                    <a:pt x="0" y="0"/>
                  </a:moveTo>
                  <a:lnTo>
                    <a:pt x="152400" y="0"/>
                  </a:lnTo>
                </a:path>
              </a:pathLst>
            </a:cu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07014" y="1368495"/>
              <a:ext cx="7883546" cy="487934"/>
            </a:xfrm>
            <a:prstGeom prst="roundRect">
              <a:avLst/>
            </a:prstGeom>
            <a:solidFill>
              <a:srgbClr val="0B99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28821" rIns="91440" bIns="28821" numCol="1" spcCol="1270" anchor="ctr" anchorCtr="0">
              <a:noAutofit/>
            </a:bodyPr>
            <a:lstStyle/>
            <a:p>
              <a:pPr lvl="0" algn="l" defTabSz="889000">
                <a:lnSpc>
                  <a:spcPct val="90000"/>
                </a:lnSpc>
                <a:spcBef>
                  <a:spcPct val="0"/>
                </a:spcBef>
                <a:spcAft>
                  <a:spcPct val="35000"/>
                </a:spcAft>
              </a:pPr>
              <a:r>
                <a:rPr lang="en-US" sz="1800" b="1" kern="1200" dirty="0" smtClean="0"/>
                <a:t>Releasing an application to production</a:t>
              </a:r>
              <a:endParaRPr lang="en-US" sz="1800" b="1" kern="12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5"/>
          <p:cNvSpPr txBox="1">
            <a:spLocks noGrp="1"/>
          </p:cNvSpPr>
          <p:nvPr>
            <p:ph type="title"/>
          </p:nvPr>
        </p:nvSpPr>
        <p:spPr/>
        <p:txBody>
          <a:bodyPr/>
          <a:lstStyle/>
          <a:p>
            <a:r>
              <a:rPr lang="en-US" smtClean="0"/>
              <a:t>1.3.1.3 Releasing an Application to Production (Contd.)</a:t>
            </a:r>
            <a:endParaRPr lang="en-US"/>
          </a:p>
        </p:txBody>
      </p:sp>
      <p:sp>
        <p:nvSpPr>
          <p:cNvPr id="4" name="Text Placeholder 3"/>
          <p:cNvSpPr>
            <a:spLocks noGrp="1"/>
          </p:cNvSpPr>
          <p:nvPr>
            <p:ph type="body" idx="2"/>
          </p:nvPr>
        </p:nvSpPr>
        <p:spPr/>
        <p:txBody>
          <a:bodyPr/>
          <a:lstStyle/>
          <a:p>
            <a:r>
              <a:rPr lang="en-US" dirty="0" smtClean="0"/>
              <a:t> </a:t>
            </a:r>
            <a:endParaRPr lang="en-US" dirty="0"/>
          </a:p>
        </p:txBody>
      </p:sp>
      <p:pic>
        <p:nvPicPr>
          <p:cNvPr id="13" name="Picture 12"/>
          <p:cNvPicPr>
            <a:picLocks noChangeAspect="1"/>
          </p:cNvPicPr>
          <p:nvPr/>
        </p:nvPicPr>
        <p:blipFill>
          <a:blip r:embed="rId3"/>
          <a:stretch>
            <a:fillRect/>
          </a:stretch>
        </p:blipFill>
        <p:spPr>
          <a:xfrm>
            <a:off x="514351" y="1698419"/>
            <a:ext cx="11137133" cy="34936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6"/>
          <p:cNvSpPr txBox="1">
            <a:spLocks noGrp="1"/>
          </p:cNvSpPr>
          <p:nvPr>
            <p:ph type="title"/>
          </p:nvPr>
        </p:nvSpPr>
        <p:spPr/>
        <p:txBody>
          <a:bodyPr/>
          <a:lstStyle/>
          <a:p>
            <a:r>
              <a:rPr lang="en-US" smtClean="0"/>
              <a:t>1.3.1.4 Zero-Downtime Releases</a:t>
            </a:r>
            <a:endParaRPr lang="en-US"/>
          </a:p>
        </p:txBody>
      </p:sp>
      <p:sp>
        <p:nvSpPr>
          <p:cNvPr id="172" name="Google Shape;172;p36"/>
          <p:cNvSpPr txBox="1">
            <a:spLocks noGrp="1"/>
          </p:cNvSpPr>
          <p:nvPr>
            <p:ph type="body" idx="2"/>
          </p:nvPr>
        </p:nvSpPr>
        <p:spPr>
          <a:xfrm>
            <a:off x="514350" y="1304995"/>
            <a:ext cx="11488791" cy="4840828"/>
          </a:xfrm>
        </p:spPr>
        <p:txBody>
          <a:bodyPr/>
          <a:lstStyle/>
          <a:p>
            <a:r>
              <a:rPr lang="en-US" dirty="0" smtClean="0"/>
              <a:t>The following image illustrates the difference between traditional deployment and zero downtime deployment. </a:t>
            </a:r>
            <a:endParaRPr lang="en-US" dirty="0"/>
          </a:p>
        </p:txBody>
      </p:sp>
      <p:pic>
        <p:nvPicPr>
          <p:cNvPr id="8" name="Picture 7"/>
          <p:cNvPicPr>
            <a:picLocks noChangeAspect="1"/>
          </p:cNvPicPr>
          <p:nvPr/>
        </p:nvPicPr>
        <p:blipFill>
          <a:blip r:embed="rId3"/>
          <a:stretch>
            <a:fillRect/>
          </a:stretch>
        </p:blipFill>
        <p:spPr>
          <a:xfrm>
            <a:off x="313443" y="2026574"/>
            <a:ext cx="11565114" cy="43285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7"/>
          <p:cNvSpPr txBox="1">
            <a:spLocks noGrp="1"/>
          </p:cNvSpPr>
          <p:nvPr>
            <p:ph type="title"/>
          </p:nvPr>
        </p:nvSpPr>
        <p:spPr/>
        <p:txBody>
          <a:bodyPr/>
          <a:lstStyle/>
          <a:p>
            <a:r>
              <a:rPr lang="en-US" smtClean="0"/>
              <a:t>1.3.1.5 Rolling Back Deployments</a:t>
            </a:r>
            <a:endParaRPr lang="en-US"/>
          </a:p>
        </p:txBody>
      </p:sp>
      <p:sp>
        <p:nvSpPr>
          <p:cNvPr id="6" name="Text Placeholder 5"/>
          <p:cNvSpPr>
            <a:spLocks noGrp="1"/>
          </p:cNvSpPr>
          <p:nvPr>
            <p:ph type="body" idx="2"/>
          </p:nvPr>
        </p:nvSpPr>
        <p:spPr/>
        <p:txBody>
          <a:bodyPr/>
          <a:lstStyle/>
          <a:p>
            <a:r>
              <a:rPr lang="en-US" dirty="0" smtClean="0"/>
              <a:t> </a:t>
            </a:r>
            <a:endParaRPr lang="en-US" dirty="0"/>
          </a:p>
        </p:txBody>
      </p:sp>
      <p:grpSp>
        <p:nvGrpSpPr>
          <p:cNvPr id="10" name="Group 9"/>
          <p:cNvGrpSpPr/>
          <p:nvPr/>
        </p:nvGrpSpPr>
        <p:grpSpPr>
          <a:xfrm>
            <a:off x="628650" y="1396184"/>
            <a:ext cx="11233149" cy="4916535"/>
            <a:chOff x="628650" y="1396184"/>
            <a:chExt cx="11233149" cy="4916535"/>
          </a:xfrm>
        </p:grpSpPr>
        <p:sp>
          <p:nvSpPr>
            <p:cNvPr id="13" name="Text Placeholder 3"/>
            <p:cNvSpPr txBox="1">
              <a:spLocks/>
            </p:cNvSpPr>
            <p:nvPr/>
          </p:nvSpPr>
          <p:spPr>
            <a:xfrm>
              <a:off x="628650" y="1396184"/>
              <a:ext cx="11233149" cy="4916535"/>
            </a:xfrm>
            <a:prstGeom prst="rect">
              <a:avLst/>
            </a:prstGeom>
            <a:solidFill>
              <a:schemeClr val="bg1"/>
            </a:solidFill>
            <a:ln w="57150">
              <a:solidFill>
                <a:schemeClr val="tx2">
                  <a:lumMod val="90000"/>
                </a:schemeClr>
              </a:solidFill>
            </a:ln>
          </p:spPr>
          <p:txBody>
            <a:bodyPr spcFirstLastPara="1" wrap="square" lIns="0" tIns="0" rIns="91425" bIns="45700" anchor="t" anchorCtr="0"/>
            <a:lstStyle>
              <a:defPPr marR="0" lvl="0" algn="l" rtl="0">
                <a:lnSpc>
                  <a:spcPct val="100000"/>
                </a:lnSpc>
                <a:spcBef>
                  <a:spcPts val="0"/>
                </a:spcBef>
                <a:spcAft>
                  <a:spcPts val="0"/>
                </a:spcAft>
              </a:defPPr>
              <a:lvl1pPr marL="0" marR="0" lvl="0" indent="-228594" algn="l" rtl="0" eaLnBrk="1" hangingPunct="1">
                <a:lnSpc>
                  <a:spcPct val="100000"/>
                </a:lnSpc>
                <a:spcBef>
                  <a:spcPts val="60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79" marR="0" lvl="1" indent="-342891" algn="l" rtl="0" eaLnBrk="1" hangingPunct="1">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88957" marR="0" lvl="2" indent="-330192" algn="l" rtl="0" eaLnBrk="1" hangingPunct="1">
                <a:lnSpc>
                  <a:spcPct val="100000"/>
                </a:lnSpc>
                <a:spcBef>
                  <a:spcPts val="600"/>
                </a:spcBef>
                <a:spcAft>
                  <a:spcPts val="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754" marR="0" lvl="3" indent="-323843" algn="l" rtl="0" eaLnBrk="1" hangingPunct="1">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eaLnBrk="1" hangingPunct="1">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eaLnBrk="1" hangingPunct="1">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ctr"/>
              <a:r>
                <a:rPr lang="en-US" b="1" cap="all" dirty="0" smtClean="0"/>
                <a:t> zero rolling-back deployments and Canary release</a:t>
              </a:r>
            </a:p>
            <a:p>
              <a:pPr algn="ctr"/>
              <a:endParaRPr lang="en-US" b="1" cap="all" dirty="0"/>
            </a:p>
          </p:txBody>
        </p:sp>
        <p:sp>
          <p:nvSpPr>
            <p:cNvPr id="16" name="Google Shape;181;p37"/>
            <p:cNvSpPr txBox="1"/>
            <p:nvPr/>
          </p:nvSpPr>
          <p:spPr>
            <a:xfrm>
              <a:off x="834007" y="1904999"/>
              <a:ext cx="4170390" cy="4240823"/>
            </a:xfrm>
            <a:prstGeom prst="rect">
              <a:avLst/>
            </a:prstGeom>
            <a:solidFill>
              <a:schemeClr val="bg1"/>
            </a:solidFill>
            <a:ln w="38100">
              <a:solidFill>
                <a:schemeClr val="tx2"/>
              </a:solidFill>
            </a:ln>
          </p:spPr>
          <p:txBody>
            <a:bodyPr spcFirstLastPara="1" wrap="square" lIns="121900" tIns="60933" rIns="121900" bIns="60933" anchor="t" anchorCtr="0">
              <a:noAutofit/>
            </a:bodyPr>
            <a:lstStyle/>
            <a:p>
              <a:pPr algn="ctr"/>
              <a:endParaRPr b="1" dirty="0">
                <a:solidFill>
                  <a:schemeClr val="tx1"/>
                </a:solidFill>
              </a:endParaRPr>
            </a:p>
          </p:txBody>
        </p:sp>
        <p:sp>
          <p:nvSpPr>
            <p:cNvPr id="181" name="Google Shape;181;p37"/>
            <p:cNvSpPr txBox="1"/>
            <p:nvPr/>
          </p:nvSpPr>
          <p:spPr>
            <a:xfrm>
              <a:off x="5004396" y="1904999"/>
              <a:ext cx="6652455" cy="4240823"/>
            </a:xfrm>
            <a:prstGeom prst="rect">
              <a:avLst/>
            </a:prstGeom>
            <a:solidFill>
              <a:schemeClr val="bg1"/>
            </a:solidFill>
            <a:ln w="38100">
              <a:solidFill>
                <a:schemeClr val="tx2"/>
              </a:solidFill>
            </a:ln>
          </p:spPr>
          <p:txBody>
            <a:bodyPr spcFirstLastPara="1" wrap="square" lIns="121900" tIns="60933" rIns="121900" bIns="60933" anchor="t" anchorCtr="0">
              <a:noAutofit/>
            </a:bodyPr>
            <a:lstStyle/>
            <a:p>
              <a:pPr algn="ctr"/>
              <a:r>
                <a:rPr lang="en-US" b="1">
                  <a:solidFill>
                    <a:schemeClr val="tx1"/>
                  </a:solidFill>
                </a:rPr>
                <a:t>Canary Release</a:t>
              </a:r>
              <a:endParaRPr b="1">
                <a:solidFill>
                  <a:schemeClr val="tx1"/>
                </a:solidFill>
              </a:endParaRPr>
            </a:p>
          </p:txBody>
        </p:sp>
        <p:pic>
          <p:nvPicPr>
            <p:cNvPr id="182" name="Google Shape;182;p37"/>
            <p:cNvPicPr preferRelativeResize="0"/>
            <p:nvPr/>
          </p:nvPicPr>
          <p:blipFill rotWithShape="1">
            <a:blip r:embed="rId3"/>
            <a:srcRect l="945" r="737"/>
            <a:stretch/>
          </p:blipFill>
          <p:spPr>
            <a:xfrm>
              <a:off x="5067300" y="3060700"/>
              <a:ext cx="6540500" cy="2298699"/>
            </a:xfrm>
            <a:prstGeom prst="rect">
              <a:avLst/>
            </a:prstGeom>
            <a:noFill/>
            <a:ln>
              <a:noFill/>
            </a:ln>
          </p:spPr>
        </p:pic>
        <p:grpSp>
          <p:nvGrpSpPr>
            <p:cNvPr id="7" name="Group 6"/>
            <p:cNvGrpSpPr/>
            <p:nvPr/>
          </p:nvGrpSpPr>
          <p:grpSpPr>
            <a:xfrm>
              <a:off x="1163539" y="2016138"/>
              <a:ext cx="3480168" cy="4067162"/>
              <a:chOff x="655539" y="1736738"/>
              <a:chExt cx="3916462" cy="4577045"/>
            </a:xfrm>
          </p:grpSpPr>
          <p:pic>
            <p:nvPicPr>
              <p:cNvPr id="180" name="Google Shape;180;p37"/>
              <p:cNvPicPr preferRelativeResize="0"/>
              <p:nvPr/>
            </p:nvPicPr>
            <p:blipFill rotWithShape="1">
              <a:blip r:embed="rId4"/>
              <a:srcRect b="1470"/>
              <a:stretch/>
            </p:blipFill>
            <p:spPr>
              <a:xfrm>
                <a:off x="655539" y="1736738"/>
                <a:ext cx="3916462" cy="4577045"/>
              </a:xfrm>
              <a:prstGeom prst="rect">
                <a:avLst/>
              </a:prstGeom>
              <a:noFill/>
              <a:ln>
                <a:noFill/>
              </a:ln>
            </p:spPr>
          </p:pic>
          <p:sp>
            <p:nvSpPr>
              <p:cNvPr id="5" name="Rounded Rectangle 4"/>
              <p:cNvSpPr/>
              <p:nvPr/>
            </p:nvSpPr>
            <p:spPr>
              <a:xfrm>
                <a:off x="838200" y="4203700"/>
                <a:ext cx="1003300" cy="736600"/>
              </a:xfrm>
              <a:prstGeom prst="roundRect">
                <a:avLst/>
              </a:prstGeom>
              <a:solidFill>
                <a:srgbClr val="0B9963"/>
              </a:solidFill>
              <a:ln>
                <a:solidFill>
                  <a:srgbClr val="0B99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t>1.0</a:t>
                </a:r>
                <a:endParaRPr lang="en-US" sz="1800" b="1" dirty="0"/>
              </a:p>
            </p:txBody>
          </p:sp>
          <p:sp>
            <p:nvSpPr>
              <p:cNvPr id="11" name="Rounded Rectangle 10"/>
              <p:cNvSpPr/>
              <p:nvPr/>
            </p:nvSpPr>
            <p:spPr>
              <a:xfrm>
                <a:off x="3514268" y="4203700"/>
                <a:ext cx="1003300" cy="736600"/>
              </a:xfrm>
              <a:prstGeom prst="round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t>2.0</a:t>
                </a:r>
                <a:endParaRPr lang="en-US" sz="1800" b="1" dirty="0"/>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8"/>
          <p:cNvSpPr txBox="1">
            <a:spLocks noGrp="1"/>
          </p:cNvSpPr>
          <p:nvPr>
            <p:ph type="title"/>
          </p:nvPr>
        </p:nvSpPr>
        <p:spPr/>
        <p:txBody>
          <a:bodyPr/>
          <a:lstStyle/>
          <a:p>
            <a:r>
              <a:rPr lang="en-US" smtClean="0"/>
              <a:t>1.3.1.6 Blue-Green Deployments</a:t>
            </a:r>
            <a:endParaRPr lang="en-US"/>
          </a:p>
        </p:txBody>
      </p:sp>
      <p:sp>
        <p:nvSpPr>
          <p:cNvPr id="4" name="Text Placeholder 3"/>
          <p:cNvSpPr>
            <a:spLocks noGrp="1"/>
          </p:cNvSpPr>
          <p:nvPr>
            <p:ph type="body" idx="2"/>
          </p:nvPr>
        </p:nvSpPr>
        <p:spPr/>
        <p:txBody>
          <a:bodyPr/>
          <a:lstStyle/>
          <a:p>
            <a:r>
              <a:rPr lang="en-US" dirty="0" smtClean="0"/>
              <a:t> </a:t>
            </a:r>
            <a:endParaRPr lang="en-US" dirty="0"/>
          </a:p>
        </p:txBody>
      </p:sp>
      <p:grpSp>
        <p:nvGrpSpPr>
          <p:cNvPr id="39" name="Group 38"/>
          <p:cNvGrpSpPr/>
          <p:nvPr/>
        </p:nvGrpSpPr>
        <p:grpSpPr>
          <a:xfrm>
            <a:off x="584200" y="1714500"/>
            <a:ext cx="10934700" cy="2984500"/>
            <a:chOff x="673100" y="1714500"/>
            <a:chExt cx="10934700" cy="2984500"/>
          </a:xfrm>
        </p:grpSpPr>
        <p:grpSp>
          <p:nvGrpSpPr>
            <p:cNvPr id="17" name="Group 16"/>
            <p:cNvGrpSpPr/>
            <p:nvPr/>
          </p:nvGrpSpPr>
          <p:grpSpPr>
            <a:xfrm>
              <a:off x="894987" y="2834411"/>
              <a:ext cx="817441" cy="1117336"/>
              <a:chOff x="894987" y="2834411"/>
              <a:chExt cx="817441" cy="1117336"/>
            </a:xfrm>
          </p:grpSpPr>
          <p:pic>
            <p:nvPicPr>
              <p:cNvPr id="6" name="Picture 5"/>
              <p:cNvPicPr>
                <a:picLocks noChangeAspect="1"/>
              </p:cNvPicPr>
              <p:nvPr/>
            </p:nvPicPr>
            <p:blipFill>
              <a:blip r:embed="rId3"/>
              <a:stretch>
                <a:fillRect/>
              </a:stretch>
            </p:blipFill>
            <p:spPr>
              <a:xfrm flipH="1">
                <a:off x="1047906" y="2834411"/>
                <a:ext cx="664522" cy="737680"/>
              </a:xfrm>
              <a:prstGeom prst="rect">
                <a:avLst/>
              </a:prstGeom>
            </p:spPr>
          </p:pic>
          <p:sp>
            <p:nvSpPr>
              <p:cNvPr id="7" name="TextBox 6"/>
              <p:cNvSpPr txBox="1"/>
              <p:nvPr/>
            </p:nvSpPr>
            <p:spPr>
              <a:xfrm>
                <a:off x="894987" y="3572091"/>
                <a:ext cx="691215" cy="379656"/>
              </a:xfrm>
              <a:prstGeom prst="rect">
                <a:avLst/>
              </a:prstGeom>
              <a:noFill/>
            </p:spPr>
            <p:txBody>
              <a:bodyPr wrap="none" rtlCol="0">
                <a:spAutoFit/>
              </a:bodyPr>
              <a:lstStyle/>
              <a:p>
                <a:r>
                  <a:rPr lang="en-US" dirty="0" smtClean="0"/>
                  <a:t>User</a:t>
                </a:r>
                <a:endParaRPr lang="en-US" dirty="0"/>
              </a:p>
            </p:txBody>
          </p:sp>
        </p:grpSp>
        <p:sp>
          <p:nvSpPr>
            <p:cNvPr id="18" name="TextBox 17"/>
            <p:cNvSpPr txBox="1"/>
            <p:nvPr/>
          </p:nvSpPr>
          <p:spPr>
            <a:xfrm>
              <a:off x="2373964" y="3203456"/>
              <a:ext cx="902811" cy="555854"/>
            </a:xfrm>
            <a:prstGeom prst="rect">
              <a:avLst/>
            </a:prstGeom>
            <a:solidFill>
              <a:schemeClr val="bg1"/>
            </a:solidFill>
            <a:ln w="38100">
              <a:solidFill>
                <a:srgbClr val="44546A"/>
              </a:solidFill>
            </a:ln>
          </p:spPr>
          <p:txBody>
            <a:bodyPr wrap="none" rtlCol="0" anchor="ctr">
              <a:noAutofit/>
            </a:bodyPr>
            <a:lstStyle/>
            <a:p>
              <a:pPr algn="ctr"/>
              <a:r>
                <a:rPr lang="en-US" dirty="0" smtClean="0"/>
                <a:t>Router</a:t>
              </a:r>
              <a:endParaRPr lang="en-US" dirty="0"/>
            </a:p>
          </p:txBody>
        </p:sp>
        <p:grpSp>
          <p:nvGrpSpPr>
            <p:cNvPr id="8" name="Group 7"/>
            <p:cNvGrpSpPr/>
            <p:nvPr/>
          </p:nvGrpSpPr>
          <p:grpSpPr>
            <a:xfrm>
              <a:off x="3935325" y="2378227"/>
              <a:ext cx="1988399" cy="1993900"/>
              <a:chOff x="2101000" y="4457700"/>
              <a:chExt cx="1988399" cy="1993900"/>
            </a:xfrm>
          </p:grpSpPr>
          <p:sp>
            <p:nvSpPr>
              <p:cNvPr id="21" name="TextBox 20"/>
              <p:cNvSpPr txBox="1"/>
              <p:nvPr/>
            </p:nvSpPr>
            <p:spPr>
              <a:xfrm>
                <a:off x="2101000" y="4457700"/>
                <a:ext cx="1988399" cy="1993900"/>
              </a:xfrm>
              <a:prstGeom prst="rect">
                <a:avLst/>
              </a:prstGeom>
              <a:solidFill>
                <a:schemeClr val="bg1"/>
              </a:solidFill>
              <a:ln w="38100">
                <a:solidFill>
                  <a:srgbClr val="44546A"/>
                </a:solidFill>
              </a:ln>
            </p:spPr>
            <p:txBody>
              <a:bodyPr wrap="none" rtlCol="0" anchor="t">
                <a:noAutofit/>
              </a:bodyPr>
              <a:lstStyle/>
              <a:p>
                <a:pPr algn="ctr"/>
                <a:r>
                  <a:rPr lang="en-US" dirty="0" smtClean="0"/>
                  <a:t>Web server</a:t>
                </a:r>
                <a:endParaRPr lang="en-US" dirty="0"/>
              </a:p>
            </p:txBody>
          </p:sp>
          <p:sp>
            <p:nvSpPr>
              <p:cNvPr id="19" name="TextBox 18"/>
              <p:cNvSpPr txBox="1"/>
              <p:nvPr/>
            </p:nvSpPr>
            <p:spPr>
              <a:xfrm>
                <a:off x="2373964" y="4943549"/>
                <a:ext cx="1448736" cy="555854"/>
              </a:xfrm>
              <a:prstGeom prst="rect">
                <a:avLst/>
              </a:prstGeom>
              <a:solidFill>
                <a:srgbClr val="92D050"/>
              </a:solidFill>
              <a:ln w="38100">
                <a:solidFill>
                  <a:srgbClr val="44546A"/>
                </a:solidFill>
              </a:ln>
            </p:spPr>
            <p:txBody>
              <a:bodyPr wrap="none" rtlCol="0" anchor="ctr">
                <a:noAutofit/>
              </a:bodyPr>
              <a:lstStyle/>
              <a:p>
                <a:pPr algn="ctr"/>
                <a:r>
                  <a:rPr lang="en-US" dirty="0" smtClean="0">
                    <a:solidFill>
                      <a:schemeClr val="bg1"/>
                    </a:solidFill>
                  </a:rPr>
                  <a:t>Green slice</a:t>
                </a:r>
                <a:endParaRPr lang="en-US" dirty="0">
                  <a:solidFill>
                    <a:schemeClr val="bg1"/>
                  </a:solidFill>
                </a:endParaRPr>
              </a:p>
            </p:txBody>
          </p:sp>
          <p:sp>
            <p:nvSpPr>
              <p:cNvPr id="20" name="TextBox 19"/>
              <p:cNvSpPr txBox="1"/>
              <p:nvPr/>
            </p:nvSpPr>
            <p:spPr>
              <a:xfrm>
                <a:off x="2373964" y="5661022"/>
                <a:ext cx="1448736" cy="555854"/>
              </a:xfrm>
              <a:prstGeom prst="rect">
                <a:avLst/>
              </a:prstGeom>
              <a:solidFill>
                <a:schemeClr val="accent5"/>
              </a:solidFill>
              <a:ln w="38100">
                <a:solidFill>
                  <a:srgbClr val="44546A"/>
                </a:solidFill>
              </a:ln>
            </p:spPr>
            <p:txBody>
              <a:bodyPr wrap="none" rtlCol="0" anchor="ctr">
                <a:noAutofit/>
              </a:bodyPr>
              <a:lstStyle/>
              <a:p>
                <a:pPr algn="ctr"/>
                <a:r>
                  <a:rPr lang="en-US" dirty="0" smtClean="0">
                    <a:solidFill>
                      <a:schemeClr val="bg1"/>
                    </a:solidFill>
                  </a:rPr>
                  <a:t>Blue slice</a:t>
                </a:r>
                <a:endParaRPr lang="en-US" dirty="0">
                  <a:solidFill>
                    <a:schemeClr val="bg1"/>
                  </a:solidFill>
                </a:endParaRPr>
              </a:p>
            </p:txBody>
          </p:sp>
        </p:grpSp>
        <p:grpSp>
          <p:nvGrpSpPr>
            <p:cNvPr id="23" name="Group 22"/>
            <p:cNvGrpSpPr/>
            <p:nvPr/>
          </p:nvGrpSpPr>
          <p:grpSpPr>
            <a:xfrm>
              <a:off x="6174469" y="2378227"/>
              <a:ext cx="2209111" cy="1993900"/>
              <a:chOff x="2101000" y="4457700"/>
              <a:chExt cx="1988399" cy="1993900"/>
            </a:xfrm>
          </p:grpSpPr>
          <p:sp>
            <p:nvSpPr>
              <p:cNvPr id="24" name="TextBox 23"/>
              <p:cNvSpPr txBox="1"/>
              <p:nvPr/>
            </p:nvSpPr>
            <p:spPr>
              <a:xfrm>
                <a:off x="2101000" y="4457700"/>
                <a:ext cx="1988399" cy="1993900"/>
              </a:xfrm>
              <a:prstGeom prst="rect">
                <a:avLst/>
              </a:prstGeom>
              <a:solidFill>
                <a:schemeClr val="bg1"/>
              </a:solidFill>
              <a:ln w="38100">
                <a:solidFill>
                  <a:srgbClr val="44546A"/>
                </a:solidFill>
              </a:ln>
            </p:spPr>
            <p:txBody>
              <a:bodyPr wrap="none" rtlCol="0" anchor="t">
                <a:noAutofit/>
              </a:bodyPr>
              <a:lstStyle/>
              <a:p>
                <a:pPr algn="ctr"/>
                <a:r>
                  <a:rPr lang="en-US" dirty="0" smtClean="0"/>
                  <a:t>Application server</a:t>
                </a:r>
                <a:endParaRPr lang="en-US" dirty="0"/>
              </a:p>
            </p:txBody>
          </p:sp>
          <p:sp>
            <p:nvSpPr>
              <p:cNvPr id="25" name="TextBox 24"/>
              <p:cNvSpPr txBox="1"/>
              <p:nvPr/>
            </p:nvSpPr>
            <p:spPr>
              <a:xfrm>
                <a:off x="2373964" y="4943549"/>
                <a:ext cx="1448736" cy="555854"/>
              </a:xfrm>
              <a:prstGeom prst="rect">
                <a:avLst/>
              </a:prstGeom>
              <a:solidFill>
                <a:srgbClr val="92D050"/>
              </a:solidFill>
              <a:ln w="38100">
                <a:solidFill>
                  <a:srgbClr val="44546A"/>
                </a:solidFill>
              </a:ln>
            </p:spPr>
            <p:txBody>
              <a:bodyPr wrap="none" rtlCol="0" anchor="ctr">
                <a:noAutofit/>
              </a:bodyPr>
              <a:lstStyle/>
              <a:p>
                <a:pPr algn="ctr"/>
                <a:r>
                  <a:rPr lang="en-US" dirty="0" smtClean="0">
                    <a:solidFill>
                      <a:schemeClr val="bg1"/>
                    </a:solidFill>
                  </a:rPr>
                  <a:t>Green slice</a:t>
                </a:r>
                <a:endParaRPr lang="en-US" dirty="0">
                  <a:solidFill>
                    <a:schemeClr val="bg1"/>
                  </a:solidFill>
                </a:endParaRPr>
              </a:p>
            </p:txBody>
          </p:sp>
          <p:sp>
            <p:nvSpPr>
              <p:cNvPr id="26" name="TextBox 25"/>
              <p:cNvSpPr txBox="1"/>
              <p:nvPr/>
            </p:nvSpPr>
            <p:spPr>
              <a:xfrm>
                <a:off x="2373964" y="5661022"/>
                <a:ext cx="1448736" cy="555854"/>
              </a:xfrm>
              <a:prstGeom prst="rect">
                <a:avLst/>
              </a:prstGeom>
              <a:solidFill>
                <a:schemeClr val="accent5"/>
              </a:solidFill>
              <a:ln w="38100">
                <a:solidFill>
                  <a:srgbClr val="44546A"/>
                </a:solidFill>
              </a:ln>
            </p:spPr>
            <p:txBody>
              <a:bodyPr wrap="none" rtlCol="0" anchor="ctr">
                <a:noAutofit/>
              </a:bodyPr>
              <a:lstStyle/>
              <a:p>
                <a:pPr algn="ctr"/>
                <a:r>
                  <a:rPr lang="en-US" dirty="0" smtClean="0">
                    <a:solidFill>
                      <a:schemeClr val="bg1"/>
                    </a:solidFill>
                  </a:rPr>
                  <a:t>Blue slice</a:t>
                </a:r>
                <a:endParaRPr lang="en-US" dirty="0">
                  <a:solidFill>
                    <a:schemeClr val="bg1"/>
                  </a:solidFill>
                </a:endParaRPr>
              </a:p>
            </p:txBody>
          </p:sp>
        </p:grpSp>
        <p:grpSp>
          <p:nvGrpSpPr>
            <p:cNvPr id="27" name="Group 26"/>
            <p:cNvGrpSpPr/>
            <p:nvPr/>
          </p:nvGrpSpPr>
          <p:grpSpPr>
            <a:xfrm>
              <a:off x="8634325" y="2378227"/>
              <a:ext cx="2687393" cy="1993900"/>
              <a:chOff x="2101000" y="4457700"/>
              <a:chExt cx="1988399" cy="1993900"/>
            </a:xfrm>
          </p:grpSpPr>
          <p:sp>
            <p:nvSpPr>
              <p:cNvPr id="28" name="TextBox 27"/>
              <p:cNvSpPr txBox="1"/>
              <p:nvPr/>
            </p:nvSpPr>
            <p:spPr>
              <a:xfrm>
                <a:off x="2101000" y="4457700"/>
                <a:ext cx="1988399" cy="1993900"/>
              </a:xfrm>
              <a:prstGeom prst="rect">
                <a:avLst/>
              </a:prstGeom>
              <a:solidFill>
                <a:schemeClr val="bg1"/>
              </a:solidFill>
              <a:ln w="38100">
                <a:solidFill>
                  <a:srgbClr val="44546A"/>
                </a:solidFill>
              </a:ln>
            </p:spPr>
            <p:txBody>
              <a:bodyPr wrap="none" rtlCol="0" anchor="t">
                <a:noAutofit/>
              </a:bodyPr>
              <a:lstStyle/>
              <a:p>
                <a:pPr algn="ctr"/>
                <a:r>
                  <a:rPr lang="en-US" dirty="0" smtClean="0"/>
                  <a:t>Database server</a:t>
                </a:r>
                <a:endParaRPr lang="en-US" dirty="0"/>
              </a:p>
            </p:txBody>
          </p:sp>
          <p:sp>
            <p:nvSpPr>
              <p:cNvPr id="29" name="TextBox 28"/>
              <p:cNvSpPr txBox="1"/>
              <p:nvPr/>
            </p:nvSpPr>
            <p:spPr>
              <a:xfrm>
                <a:off x="2373964" y="4943549"/>
                <a:ext cx="1448736" cy="555854"/>
              </a:xfrm>
              <a:prstGeom prst="rect">
                <a:avLst/>
              </a:prstGeom>
              <a:solidFill>
                <a:srgbClr val="92D050"/>
              </a:solidFill>
              <a:ln w="38100">
                <a:solidFill>
                  <a:srgbClr val="44546A"/>
                </a:solidFill>
              </a:ln>
            </p:spPr>
            <p:txBody>
              <a:bodyPr wrap="none" rtlCol="0" anchor="ctr">
                <a:noAutofit/>
              </a:bodyPr>
              <a:lstStyle/>
              <a:p>
                <a:pPr algn="ctr"/>
                <a:r>
                  <a:rPr lang="en-US" dirty="0" smtClean="0">
                    <a:solidFill>
                      <a:schemeClr val="bg1"/>
                    </a:solidFill>
                  </a:rPr>
                  <a:t>Green database</a:t>
                </a:r>
                <a:endParaRPr lang="en-US" dirty="0">
                  <a:solidFill>
                    <a:schemeClr val="bg1"/>
                  </a:solidFill>
                </a:endParaRPr>
              </a:p>
            </p:txBody>
          </p:sp>
          <p:sp>
            <p:nvSpPr>
              <p:cNvPr id="30" name="TextBox 29"/>
              <p:cNvSpPr txBox="1"/>
              <p:nvPr/>
            </p:nvSpPr>
            <p:spPr>
              <a:xfrm>
                <a:off x="2373964" y="5661022"/>
                <a:ext cx="1448736" cy="555854"/>
              </a:xfrm>
              <a:prstGeom prst="rect">
                <a:avLst/>
              </a:prstGeom>
              <a:solidFill>
                <a:schemeClr val="accent5"/>
              </a:solidFill>
              <a:ln w="38100">
                <a:solidFill>
                  <a:srgbClr val="44546A"/>
                </a:solidFill>
              </a:ln>
            </p:spPr>
            <p:txBody>
              <a:bodyPr wrap="none" rtlCol="0" anchor="ctr">
                <a:noAutofit/>
              </a:bodyPr>
              <a:lstStyle/>
              <a:p>
                <a:pPr algn="ctr"/>
                <a:r>
                  <a:rPr lang="en-US" dirty="0" smtClean="0">
                    <a:solidFill>
                      <a:schemeClr val="bg1"/>
                    </a:solidFill>
                  </a:rPr>
                  <a:t>Blue database</a:t>
                </a:r>
                <a:endParaRPr lang="en-US" dirty="0">
                  <a:solidFill>
                    <a:schemeClr val="bg1"/>
                  </a:solidFill>
                </a:endParaRPr>
              </a:p>
            </p:txBody>
          </p:sp>
        </p:grpSp>
        <p:cxnSp>
          <p:nvCxnSpPr>
            <p:cNvPr id="31" name="Straight Arrow Connector 30"/>
            <p:cNvCxnSpPr/>
            <p:nvPr/>
          </p:nvCxnSpPr>
          <p:spPr>
            <a:xfrm>
              <a:off x="1750528" y="3483430"/>
              <a:ext cx="560872" cy="0"/>
            </a:xfrm>
            <a:prstGeom prst="straightConnector1">
              <a:avLst/>
            </a:prstGeom>
            <a:ln w="38100">
              <a:solidFill>
                <a:srgbClr val="6E6E6E"/>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276775" y="3203456"/>
              <a:ext cx="931514" cy="279974"/>
            </a:xfrm>
            <a:prstGeom prst="straightConnector1">
              <a:avLst/>
            </a:prstGeom>
            <a:ln w="38100">
              <a:solidFill>
                <a:srgbClr val="6E6E6E"/>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9" idx="3"/>
              <a:endCxn id="25" idx="1"/>
            </p:cNvCxnSpPr>
            <p:nvPr/>
          </p:nvCxnSpPr>
          <p:spPr>
            <a:xfrm>
              <a:off x="5657025" y="3142003"/>
              <a:ext cx="820707" cy="0"/>
            </a:xfrm>
            <a:prstGeom prst="straightConnector1">
              <a:avLst/>
            </a:prstGeom>
            <a:ln w="38100">
              <a:solidFill>
                <a:srgbClr val="6E6E6E"/>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082725" y="3142003"/>
              <a:ext cx="900764" cy="0"/>
            </a:xfrm>
            <a:prstGeom prst="straightConnector1">
              <a:avLst/>
            </a:prstGeom>
            <a:ln w="38100">
              <a:solidFill>
                <a:srgbClr val="6E6E6E"/>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673100" y="1714500"/>
              <a:ext cx="10934700" cy="2984500"/>
            </a:xfrm>
            <a:prstGeom prst="roundRect">
              <a:avLst>
                <a:gd name="adj" fmla="val 3810"/>
              </a:avLst>
            </a:prstGeom>
            <a:noFill/>
            <a:ln w="381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cap="all">
                  <a:solidFill>
                    <a:schemeClr val="tx1"/>
                  </a:solidFill>
                </a:rPr>
                <a:t>Blue-Green Deployments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9"/>
          <p:cNvSpPr txBox="1">
            <a:spLocks noGrp="1"/>
          </p:cNvSpPr>
          <p:nvPr>
            <p:ph type="title"/>
          </p:nvPr>
        </p:nvSpPr>
        <p:spPr/>
        <p:txBody>
          <a:bodyPr/>
          <a:lstStyle/>
          <a:p>
            <a:r>
              <a:rPr lang="en-US" smtClean="0"/>
              <a:t>1.3.1.7 Canary Releasing</a:t>
            </a:r>
            <a:endParaRPr lang="en-US"/>
          </a:p>
        </p:txBody>
      </p:sp>
      <p:sp>
        <p:nvSpPr>
          <p:cNvPr id="4" name="Text Placeholder 3"/>
          <p:cNvSpPr>
            <a:spLocks noGrp="1"/>
          </p:cNvSpPr>
          <p:nvPr>
            <p:ph type="body" idx="2"/>
          </p:nvPr>
        </p:nvSpPr>
        <p:spPr/>
        <p:txBody>
          <a:bodyPr/>
          <a:lstStyle/>
          <a:p>
            <a:r>
              <a:rPr lang="en-US" dirty="0" smtClean="0"/>
              <a:t>The following image illustrates Canary releasing.</a:t>
            </a:r>
            <a:endParaRPr lang="en-US" dirty="0"/>
          </a:p>
        </p:txBody>
      </p:sp>
      <p:grpSp>
        <p:nvGrpSpPr>
          <p:cNvPr id="159" name="Group 158"/>
          <p:cNvGrpSpPr/>
          <p:nvPr/>
        </p:nvGrpSpPr>
        <p:grpSpPr>
          <a:xfrm>
            <a:off x="2877311" y="1869486"/>
            <a:ext cx="6254497" cy="4208117"/>
            <a:chOff x="2877311" y="2064558"/>
            <a:chExt cx="6254497" cy="4208117"/>
          </a:xfrm>
        </p:grpSpPr>
        <p:cxnSp>
          <p:nvCxnSpPr>
            <p:cNvPr id="155" name="Straight Arrow Connector 154"/>
            <p:cNvCxnSpPr/>
            <p:nvPr/>
          </p:nvCxnSpPr>
          <p:spPr>
            <a:xfrm flipV="1">
              <a:off x="6156960" y="2923176"/>
              <a:ext cx="0" cy="507420"/>
            </a:xfrm>
            <a:prstGeom prst="straightConnector1">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367693" y="4601083"/>
              <a:ext cx="790575" cy="254000"/>
              <a:chOff x="5803900" y="4270375"/>
              <a:chExt cx="790575" cy="254000"/>
            </a:xfrm>
          </p:grpSpPr>
          <p:sp>
            <p:nvSpPr>
              <p:cNvPr id="2" name="Cube 1"/>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396393" y="4601083"/>
              <a:ext cx="790575" cy="254000"/>
              <a:chOff x="5803900" y="4270375"/>
              <a:chExt cx="790575" cy="254000"/>
            </a:xfrm>
          </p:grpSpPr>
          <p:sp>
            <p:nvSpPr>
              <p:cNvPr id="15" name="Cube 14"/>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5369601" y="4601083"/>
              <a:ext cx="790575" cy="254000"/>
              <a:chOff x="5803900" y="4270375"/>
              <a:chExt cx="790575" cy="254000"/>
            </a:xfrm>
          </p:grpSpPr>
          <p:sp>
            <p:nvSpPr>
              <p:cNvPr id="23" name="Cube 22"/>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62893" y="5058283"/>
              <a:ext cx="790575" cy="254000"/>
              <a:chOff x="5803900" y="4270375"/>
              <a:chExt cx="790575" cy="254000"/>
            </a:xfrm>
          </p:grpSpPr>
          <p:sp>
            <p:nvSpPr>
              <p:cNvPr id="31" name="Cube 30"/>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4091593" y="5058283"/>
              <a:ext cx="790575" cy="254000"/>
              <a:chOff x="5803900" y="4270375"/>
              <a:chExt cx="790575" cy="254000"/>
            </a:xfrm>
          </p:grpSpPr>
          <p:sp>
            <p:nvSpPr>
              <p:cNvPr id="39" name="Cube 38"/>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5064801" y="5058283"/>
              <a:ext cx="790575" cy="254000"/>
              <a:chOff x="5803900" y="4270375"/>
              <a:chExt cx="790575" cy="254000"/>
            </a:xfrm>
          </p:grpSpPr>
          <p:sp>
            <p:nvSpPr>
              <p:cNvPr id="47" name="Cube 46"/>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3379120" y="5485003"/>
              <a:ext cx="790575" cy="254000"/>
              <a:chOff x="5803900" y="4270375"/>
              <a:chExt cx="790575" cy="254000"/>
            </a:xfrm>
          </p:grpSpPr>
          <p:sp>
            <p:nvSpPr>
              <p:cNvPr id="55" name="Cube 54"/>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4407820" y="5485003"/>
              <a:ext cx="790575" cy="254000"/>
              <a:chOff x="5803900" y="4270375"/>
              <a:chExt cx="790575" cy="254000"/>
            </a:xfrm>
          </p:grpSpPr>
          <p:sp>
            <p:nvSpPr>
              <p:cNvPr id="63" name="Cube 62"/>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5381028" y="5485003"/>
              <a:ext cx="790575" cy="254000"/>
              <a:chOff x="5803900" y="4270375"/>
              <a:chExt cx="790575" cy="254000"/>
            </a:xfrm>
          </p:grpSpPr>
          <p:sp>
            <p:nvSpPr>
              <p:cNvPr id="71" name="Cube 70"/>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3049874" y="5885029"/>
              <a:ext cx="790575" cy="254000"/>
              <a:chOff x="5803900" y="4270375"/>
              <a:chExt cx="790575" cy="254000"/>
            </a:xfrm>
          </p:grpSpPr>
          <p:sp>
            <p:nvSpPr>
              <p:cNvPr id="79" name="Cube 78"/>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a:off x="4078574" y="5885029"/>
              <a:ext cx="790575" cy="254000"/>
              <a:chOff x="5803900" y="4270375"/>
              <a:chExt cx="790575" cy="254000"/>
            </a:xfrm>
          </p:grpSpPr>
          <p:sp>
            <p:nvSpPr>
              <p:cNvPr id="87" name="Cube 86"/>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5051782" y="5885029"/>
              <a:ext cx="790575" cy="254000"/>
              <a:chOff x="5803900" y="4270375"/>
              <a:chExt cx="790575" cy="254000"/>
            </a:xfrm>
          </p:grpSpPr>
          <p:sp>
            <p:nvSpPr>
              <p:cNvPr id="95" name="Cube 94"/>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7117961" y="4684902"/>
              <a:ext cx="790575" cy="254000"/>
              <a:chOff x="5803900" y="4270375"/>
              <a:chExt cx="790575" cy="254000"/>
            </a:xfrm>
          </p:grpSpPr>
          <p:sp>
            <p:nvSpPr>
              <p:cNvPr id="103" name="Cube 102"/>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7641575" y="5098286"/>
              <a:ext cx="790575" cy="254000"/>
              <a:chOff x="5803900" y="4270375"/>
              <a:chExt cx="790575" cy="254000"/>
            </a:xfrm>
          </p:grpSpPr>
          <p:sp>
            <p:nvSpPr>
              <p:cNvPr id="111" name="Cube 110"/>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a:off x="7189398" y="5500706"/>
              <a:ext cx="790575" cy="254000"/>
              <a:chOff x="5803900" y="4270375"/>
              <a:chExt cx="790575" cy="254000"/>
            </a:xfrm>
          </p:grpSpPr>
          <p:sp>
            <p:nvSpPr>
              <p:cNvPr id="119" name="Cube 118"/>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7668905" y="5925032"/>
              <a:ext cx="790575" cy="254000"/>
              <a:chOff x="5803900" y="4270375"/>
              <a:chExt cx="790575" cy="254000"/>
            </a:xfrm>
          </p:grpSpPr>
          <p:sp>
            <p:nvSpPr>
              <p:cNvPr id="127" name="Cube 126"/>
              <p:cNvSpPr/>
              <p:nvPr/>
            </p:nvSpPr>
            <p:spPr>
              <a:xfrm>
                <a:off x="5803900" y="4270375"/>
                <a:ext cx="790575" cy="254000"/>
              </a:xfrm>
              <a:prstGeom prst="cube">
                <a:avLst>
                  <a:gd name="adj" fmla="val 46250"/>
                </a:avLst>
              </a:prstGeom>
              <a:solidFill>
                <a:srgbClr val="0EC07D"/>
              </a:solidFill>
              <a:ln w="127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270625" y="4406040"/>
                <a:ext cx="177800" cy="28388"/>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6270625" y="4457699"/>
                <a:ext cx="177800" cy="45720"/>
              </a:xfrm>
              <a:prstGeom prst="rect">
                <a:avLst/>
              </a:prstGeom>
              <a:solidFill>
                <a:schemeClr val="bg1"/>
              </a:solidFill>
              <a:ln w="9525">
                <a:solidFill>
                  <a:srgbClr val="44546A"/>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5835650"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5913119"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5990588"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6068057" y="4457699"/>
                <a:ext cx="45719" cy="45719"/>
              </a:xfrm>
              <a:prstGeom prst="ellipse">
                <a:avLst/>
              </a:prstGeom>
              <a:solidFill>
                <a:schemeClr val="bg1"/>
              </a:solidFill>
              <a:ln w="3175"/>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694048" y="3198948"/>
              <a:ext cx="972437" cy="65789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Router</a:t>
              </a:r>
              <a:endParaRPr lang="en-US" sz="1800" dirty="0"/>
            </a:p>
          </p:txBody>
        </p:sp>
        <p:sp>
          <p:nvSpPr>
            <p:cNvPr id="13" name="TextBox 12"/>
            <p:cNvSpPr txBox="1"/>
            <p:nvPr/>
          </p:nvSpPr>
          <p:spPr>
            <a:xfrm>
              <a:off x="7309031" y="3594063"/>
              <a:ext cx="1822777" cy="338554"/>
            </a:xfrm>
            <a:prstGeom prst="rect">
              <a:avLst/>
            </a:prstGeom>
            <a:noFill/>
          </p:spPr>
          <p:txBody>
            <a:bodyPr wrap="square" rtlCol="0">
              <a:spAutoFit/>
            </a:bodyPr>
            <a:lstStyle/>
            <a:p>
              <a:r>
                <a:rPr lang="en-US" sz="1600" dirty="0" smtClean="0"/>
                <a:t>Small set of users</a:t>
              </a:r>
              <a:endParaRPr lang="en-US" sz="1600" dirty="0"/>
            </a:p>
          </p:txBody>
        </p:sp>
        <p:sp>
          <p:nvSpPr>
            <p:cNvPr id="137" name="TextBox 136"/>
            <p:cNvSpPr txBox="1"/>
            <p:nvPr/>
          </p:nvSpPr>
          <p:spPr>
            <a:xfrm>
              <a:off x="3994284" y="3667078"/>
              <a:ext cx="1223311" cy="338554"/>
            </a:xfrm>
            <a:prstGeom prst="rect">
              <a:avLst/>
            </a:prstGeom>
            <a:noFill/>
          </p:spPr>
          <p:txBody>
            <a:bodyPr wrap="square" rtlCol="0">
              <a:spAutoFit/>
            </a:bodyPr>
            <a:lstStyle/>
            <a:p>
              <a:r>
                <a:rPr lang="en-US" sz="1600" dirty="0" smtClean="0"/>
                <a:t>Most users</a:t>
              </a:r>
              <a:endParaRPr lang="en-US" sz="1600" dirty="0"/>
            </a:p>
          </p:txBody>
        </p:sp>
        <p:sp>
          <p:nvSpPr>
            <p:cNvPr id="138" name="TextBox 137"/>
            <p:cNvSpPr txBox="1"/>
            <p:nvPr/>
          </p:nvSpPr>
          <p:spPr>
            <a:xfrm>
              <a:off x="5791634" y="2663375"/>
              <a:ext cx="735966" cy="338554"/>
            </a:xfrm>
            <a:prstGeom prst="rect">
              <a:avLst/>
            </a:prstGeom>
            <a:noFill/>
          </p:spPr>
          <p:txBody>
            <a:bodyPr wrap="square" rtlCol="0">
              <a:spAutoFit/>
            </a:bodyPr>
            <a:lstStyle/>
            <a:p>
              <a:r>
                <a:rPr lang="en-US" sz="1600" dirty="0" smtClean="0"/>
                <a:t>Users</a:t>
              </a:r>
              <a:endParaRPr lang="en-US" sz="1600" dirty="0"/>
            </a:p>
          </p:txBody>
        </p:sp>
        <p:pic>
          <p:nvPicPr>
            <p:cNvPr id="134" name="Picture 133"/>
            <p:cNvPicPr>
              <a:picLocks noChangeAspect="1"/>
            </p:cNvPicPr>
            <p:nvPr/>
          </p:nvPicPr>
          <p:blipFill>
            <a:blip r:embed="rId3"/>
            <a:stretch>
              <a:fillRect/>
            </a:stretch>
          </p:blipFill>
          <p:spPr>
            <a:xfrm>
              <a:off x="5873472" y="2064558"/>
              <a:ext cx="542591" cy="603556"/>
            </a:xfrm>
            <a:prstGeom prst="rect">
              <a:avLst/>
            </a:prstGeom>
          </p:spPr>
        </p:pic>
        <p:sp>
          <p:nvSpPr>
            <p:cNvPr id="136" name="Rectangle 135"/>
            <p:cNvSpPr/>
            <p:nvPr/>
          </p:nvSpPr>
          <p:spPr>
            <a:xfrm>
              <a:off x="2877311" y="4181857"/>
              <a:ext cx="3474721" cy="2090818"/>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chemeClr val="tx1"/>
                  </a:solidFill>
                </a:rPr>
                <a:t>Version x</a:t>
              </a:r>
              <a:endParaRPr lang="en-US" sz="1800" dirty="0">
                <a:solidFill>
                  <a:schemeClr val="tx1"/>
                </a:solidFill>
              </a:endParaRPr>
            </a:p>
          </p:txBody>
        </p:sp>
        <p:sp>
          <p:nvSpPr>
            <p:cNvPr id="149" name="Rectangle 148"/>
            <p:cNvSpPr/>
            <p:nvPr/>
          </p:nvSpPr>
          <p:spPr>
            <a:xfrm>
              <a:off x="6925055" y="4286655"/>
              <a:ext cx="1804417" cy="1986019"/>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rPr>
                <a:t>Version </a:t>
              </a:r>
              <a:r>
                <a:rPr lang="en-US" sz="1800" dirty="0" smtClean="0">
                  <a:solidFill>
                    <a:schemeClr val="tx1"/>
                  </a:solidFill>
                </a:rPr>
                <a:t>x+1</a:t>
              </a:r>
              <a:endParaRPr lang="en-US" sz="1800" dirty="0">
                <a:solidFill>
                  <a:schemeClr val="tx1"/>
                </a:solidFill>
              </a:endParaRPr>
            </a:p>
          </p:txBody>
        </p:sp>
        <p:cxnSp>
          <p:nvCxnSpPr>
            <p:cNvPr id="148" name="Straight Arrow Connector 147"/>
            <p:cNvCxnSpPr>
              <a:stCxn id="8" idx="3"/>
              <a:endCxn id="149" idx="0"/>
            </p:cNvCxnSpPr>
            <p:nvPr/>
          </p:nvCxnSpPr>
          <p:spPr>
            <a:xfrm>
              <a:off x="6666485" y="3527896"/>
              <a:ext cx="1160779" cy="758759"/>
            </a:xfrm>
            <a:prstGeom prst="straightConnector1">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8" idx="1"/>
              <a:endCxn id="136" idx="0"/>
            </p:cNvCxnSpPr>
            <p:nvPr/>
          </p:nvCxnSpPr>
          <p:spPr>
            <a:xfrm flipH="1">
              <a:off x="4614672" y="3527896"/>
              <a:ext cx="1079376" cy="653961"/>
            </a:xfrm>
            <a:prstGeom prst="straightConnector1">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0"/>
          <p:cNvSpPr txBox="1">
            <a:spLocks noGrp="1"/>
          </p:cNvSpPr>
          <p:nvPr>
            <p:ph type="title"/>
          </p:nvPr>
        </p:nvSpPr>
        <p:spPr/>
        <p:txBody>
          <a:bodyPr/>
          <a:lstStyle/>
          <a:p>
            <a:r>
              <a:rPr lang="en-US" smtClean="0"/>
              <a:t>1.3.1.8 Emergency Fixes</a:t>
            </a:r>
            <a:endParaRPr lang="en-US"/>
          </a:p>
        </p:txBody>
      </p:sp>
      <p:sp>
        <p:nvSpPr>
          <p:cNvPr id="6" name="Text Placeholder 5"/>
          <p:cNvSpPr>
            <a:spLocks noGrp="1"/>
          </p:cNvSpPr>
          <p:nvPr>
            <p:ph type="body" idx="2"/>
          </p:nvPr>
        </p:nvSpPr>
        <p:spPr/>
        <p:txBody>
          <a:bodyPr/>
          <a:lstStyle/>
          <a:p>
            <a:r>
              <a:rPr lang="en-US" smtClean="0"/>
              <a:t>The following image displays Emergency fixes. </a:t>
            </a:r>
            <a:endParaRPr lang="en-US" dirty="0"/>
          </a:p>
        </p:txBody>
      </p:sp>
      <p:pic>
        <p:nvPicPr>
          <p:cNvPr id="205" name="Google Shape;205;p40"/>
          <p:cNvPicPr preferRelativeResize="0"/>
          <p:nvPr/>
        </p:nvPicPr>
        <p:blipFill>
          <a:blip r:embed="rId3">
            <a:alphaModFix/>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376565" y="2054269"/>
            <a:ext cx="6230606" cy="3855243"/>
          </a:xfrm>
          <a:prstGeom prst="rect">
            <a:avLst/>
          </a:prstGeom>
          <a:noFill/>
          <a:ln>
            <a:noFill/>
          </a:ln>
        </p:spPr>
      </p:pic>
      <p:pic>
        <p:nvPicPr>
          <p:cNvPr id="2" name="Picture 1"/>
          <p:cNvPicPr>
            <a:picLocks noChangeAspect="1"/>
          </p:cNvPicPr>
          <p:nvPr/>
        </p:nvPicPr>
        <p:blipFill>
          <a:blip r:embed="rId5"/>
          <a:stretch>
            <a:fillRect/>
          </a:stretch>
        </p:blipFill>
        <p:spPr>
          <a:xfrm>
            <a:off x="7017885" y="2054269"/>
            <a:ext cx="4714641" cy="36325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1"/>
          <p:cNvSpPr txBox="1">
            <a:spLocks noGrp="1"/>
          </p:cNvSpPr>
          <p:nvPr>
            <p:ph type="title"/>
          </p:nvPr>
        </p:nvSpPr>
        <p:spPr/>
        <p:txBody>
          <a:bodyPr/>
          <a:lstStyle/>
          <a:p>
            <a:r>
              <a:rPr lang="en-US" smtClean="0"/>
              <a:t>What did You Grasp?</a:t>
            </a:r>
            <a:endParaRPr lang="en-US"/>
          </a:p>
        </p:txBody>
      </p:sp>
      <p:sp>
        <p:nvSpPr>
          <p:cNvPr id="211" name="Google Shape;211;p41"/>
          <p:cNvSpPr txBox="1">
            <a:spLocks noGrp="1"/>
          </p:cNvSpPr>
          <p:nvPr>
            <p:ph type="body" sz="quarter" idx="26"/>
          </p:nvPr>
        </p:nvSpPr>
        <p:spPr/>
        <p:txBody>
          <a:bodyPr/>
          <a:lstStyle/>
          <a:p>
            <a:r>
              <a:rPr lang="en-US" smtClean="0"/>
              <a:t>1.	Fill in the blank. </a:t>
            </a:r>
          </a:p>
          <a:p>
            <a:r>
              <a:rPr lang="en-US" smtClean="0"/>
              <a:t>	Failed deployments can be rolled back easily using ……… </a:t>
            </a:r>
          </a:p>
          <a:p>
            <a:pPr lvl="1"/>
            <a:r>
              <a:rPr lang="en-US" smtClean="0"/>
              <a:t>Backup Tools</a:t>
            </a:r>
          </a:p>
          <a:p>
            <a:pPr lvl="1"/>
            <a:r>
              <a:rPr lang="en-US" smtClean="0"/>
              <a:t>Blue-Green deployment</a:t>
            </a:r>
          </a:p>
          <a:p>
            <a:pPr lvl="1"/>
            <a:r>
              <a:rPr lang="en-US" smtClean="0"/>
              <a:t>Staging deployment</a:t>
            </a:r>
          </a:p>
          <a:p>
            <a:pPr lvl="1"/>
            <a:r>
              <a:rPr lang="en-US" smtClean="0"/>
              <a:t>Tape drives</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2"/>
          <p:cNvSpPr txBox="1">
            <a:spLocks noGrp="1"/>
          </p:cNvSpPr>
          <p:nvPr>
            <p:ph type="title"/>
          </p:nvPr>
        </p:nvSpPr>
        <p:spPr/>
        <p:txBody>
          <a:bodyPr/>
          <a:lstStyle/>
          <a:p>
            <a:r>
              <a:rPr lang="en-US" smtClean="0"/>
              <a:t>What did You Grasp?</a:t>
            </a:r>
            <a:endParaRPr lang="en-US"/>
          </a:p>
        </p:txBody>
      </p:sp>
      <p:sp>
        <p:nvSpPr>
          <p:cNvPr id="217" name="Google Shape;217;p42"/>
          <p:cNvSpPr txBox="1">
            <a:spLocks noGrp="1"/>
          </p:cNvSpPr>
          <p:nvPr>
            <p:ph type="body" sz="quarter" idx="26"/>
          </p:nvPr>
        </p:nvSpPr>
        <p:spPr/>
        <p:txBody>
          <a:bodyPr/>
          <a:lstStyle/>
          <a:p>
            <a:r>
              <a:rPr lang="en-US" smtClean="0"/>
              <a:t>2.	State True or False. </a:t>
            </a:r>
          </a:p>
          <a:p>
            <a:r>
              <a:rPr lang="en-US" smtClean="0"/>
              <a:t>	Canary releasing is rolling out new features to a set of users.</a:t>
            </a:r>
          </a:p>
          <a:p>
            <a:pPr lvl="1"/>
            <a:r>
              <a:rPr lang="en-US" smtClean="0"/>
              <a:t>True</a:t>
            </a:r>
          </a:p>
          <a:p>
            <a:pPr lvl="1"/>
            <a:r>
              <a:rPr lang="en-US" smtClean="0"/>
              <a:t>False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3"/>
          <p:cNvSpPr txBox="1">
            <a:spLocks noGrp="1"/>
          </p:cNvSpPr>
          <p:nvPr>
            <p:ph type="title"/>
          </p:nvPr>
        </p:nvSpPr>
        <p:spPr/>
        <p:txBody>
          <a:bodyPr/>
          <a:lstStyle/>
          <a:p>
            <a:r>
              <a:rPr lang="en-US" smtClean="0"/>
              <a:t>What did You Grasp?</a:t>
            </a:r>
            <a:endParaRPr lang="en-US"/>
          </a:p>
        </p:txBody>
      </p:sp>
      <p:sp>
        <p:nvSpPr>
          <p:cNvPr id="223" name="Google Shape;223;p43"/>
          <p:cNvSpPr txBox="1">
            <a:spLocks noGrp="1"/>
          </p:cNvSpPr>
          <p:nvPr>
            <p:ph type="body" sz="quarter" idx="26"/>
          </p:nvPr>
        </p:nvSpPr>
        <p:spPr/>
        <p:txBody>
          <a:bodyPr/>
          <a:lstStyle/>
          <a:p>
            <a:r>
              <a:rPr lang="en-US" dirty="0" smtClean="0"/>
              <a:t>3.	State True or False. </a:t>
            </a:r>
          </a:p>
          <a:p>
            <a:r>
              <a:rPr lang="en-US" dirty="0"/>
              <a:t>	</a:t>
            </a:r>
            <a:r>
              <a:rPr lang="en-US" dirty="0" smtClean="0"/>
              <a:t>Emergency fixes can be deployed into Production directly.</a:t>
            </a:r>
          </a:p>
          <a:p>
            <a:pPr lvl="1"/>
            <a:r>
              <a:rPr lang="en-US" dirty="0" smtClean="0"/>
              <a:t>True</a:t>
            </a:r>
          </a:p>
          <a:p>
            <a:pPr lvl="1"/>
            <a:r>
              <a:rPr lang="en-US" dirty="0" smtClean="0"/>
              <a:t>False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p:txBody>
          <a:bodyPr/>
          <a:lstStyle/>
          <a:p>
            <a:r>
              <a:rPr lang="en-US" smtClean="0"/>
              <a:t>Module Objectives</a:t>
            </a:r>
            <a:endParaRPr lang="en-US"/>
          </a:p>
        </p:txBody>
      </p:sp>
      <p:sp>
        <p:nvSpPr>
          <p:cNvPr id="108" name="Google Shape;108;p26"/>
          <p:cNvSpPr txBox="1">
            <a:spLocks noGrp="1"/>
          </p:cNvSpPr>
          <p:nvPr>
            <p:ph type="body" idx="2"/>
          </p:nvPr>
        </p:nvSpPr>
        <p:spPr>
          <a:xfrm>
            <a:off x="514351" y="1304995"/>
            <a:ext cx="7025136" cy="4840828"/>
          </a:xfrm>
        </p:spPr>
        <p:txBody>
          <a:bodyPr/>
          <a:lstStyle/>
          <a:p>
            <a:r>
              <a:rPr lang="en-US" dirty="0" smtClean="0"/>
              <a:t>At the end of this module, you will be able to:</a:t>
            </a:r>
          </a:p>
          <a:p>
            <a:pPr lvl="1"/>
            <a:r>
              <a:rPr lang="en-US" dirty="0" smtClean="0"/>
              <a:t>Explain how to release an application to production</a:t>
            </a:r>
          </a:p>
          <a:p>
            <a:pPr lvl="1"/>
            <a:r>
              <a:rPr lang="en-US" dirty="0" smtClean="0"/>
              <a:t>Understand CD engineering practices</a:t>
            </a:r>
          </a:p>
          <a:p>
            <a:pPr lvl="1"/>
            <a:r>
              <a:rPr lang="en-US" dirty="0" smtClean="0"/>
              <a:t>Describe Continuous Development and Integration </a:t>
            </a:r>
          </a:p>
          <a:p>
            <a:pPr lvl="1"/>
            <a:r>
              <a:rPr lang="en-US" dirty="0" smtClean="0"/>
              <a:t>Explain what is continuous testing and promotion of builds</a:t>
            </a:r>
          </a:p>
          <a:p>
            <a:pPr lvl="1"/>
            <a:r>
              <a:rPr lang="en-US" dirty="0" smtClean="0"/>
              <a:t>Understand Continuous Deployment to successive environments before production </a:t>
            </a:r>
          </a:p>
          <a:p>
            <a:pPr lvl="1"/>
            <a:r>
              <a:rPr lang="en-US" dirty="0" smtClean="0"/>
              <a:t>Explain continuous monitoring for the delivery pipeline</a:t>
            </a:r>
          </a:p>
          <a:p>
            <a:pPr lvl="1"/>
            <a:r>
              <a:rPr lang="en-US" dirty="0" smtClean="0"/>
              <a:t>Understand the concept of continuous feedback</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4"/>
          <p:cNvSpPr txBox="1">
            <a:spLocks noGrp="1"/>
          </p:cNvSpPr>
          <p:nvPr>
            <p:ph type="title"/>
          </p:nvPr>
        </p:nvSpPr>
        <p:spPr/>
        <p:txBody>
          <a:bodyPr/>
          <a:lstStyle/>
          <a:p>
            <a:r>
              <a:rPr lang="en-US" smtClean="0"/>
              <a:t>What did You Grasp?</a:t>
            </a:r>
            <a:endParaRPr lang="en-US"/>
          </a:p>
        </p:txBody>
      </p:sp>
      <p:sp>
        <p:nvSpPr>
          <p:cNvPr id="229" name="Google Shape;229;p44"/>
          <p:cNvSpPr txBox="1">
            <a:spLocks noGrp="1"/>
          </p:cNvSpPr>
          <p:nvPr>
            <p:ph type="body" sz="quarter" idx="26"/>
          </p:nvPr>
        </p:nvSpPr>
        <p:spPr/>
        <p:txBody>
          <a:bodyPr/>
          <a:lstStyle/>
          <a:p>
            <a:r>
              <a:rPr lang="en-US" smtClean="0"/>
              <a:t>4.	Which of the following options is the another name of zero downtime deployment? </a:t>
            </a:r>
          </a:p>
          <a:p>
            <a:pPr lvl="1"/>
            <a:r>
              <a:rPr lang="en-US" smtClean="0"/>
              <a:t>Hot deployment</a:t>
            </a:r>
          </a:p>
          <a:p>
            <a:pPr lvl="1"/>
            <a:r>
              <a:rPr lang="en-US" smtClean="0"/>
              <a:t>Cold deployment</a:t>
            </a:r>
          </a:p>
          <a:p>
            <a:pPr lvl="1"/>
            <a:r>
              <a:rPr lang="en-US" smtClean="0"/>
              <a:t>Manual deployment</a:t>
            </a:r>
          </a:p>
          <a:p>
            <a:pPr lvl="1"/>
            <a:r>
              <a:rPr lang="en-US" smtClean="0"/>
              <a:t>Staging deployment</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5"/>
          <p:cNvSpPr txBox="1">
            <a:spLocks noGrp="1"/>
          </p:cNvSpPr>
          <p:nvPr>
            <p:ph type="title"/>
          </p:nvPr>
        </p:nvSpPr>
        <p:spPr/>
        <p:txBody>
          <a:bodyPr/>
          <a:lstStyle/>
          <a:p>
            <a:r>
              <a:rPr lang="en-US" smtClean="0"/>
              <a:t>1.3.2 Continuous Delivery Engineering Practices</a:t>
            </a:r>
            <a:endParaRPr lang="en-US"/>
          </a:p>
        </p:txBody>
      </p:sp>
      <p:sp>
        <p:nvSpPr>
          <p:cNvPr id="235" name="Google Shape;235;p45"/>
          <p:cNvSpPr txBox="1">
            <a:spLocks noGrp="1"/>
          </p:cNvSpPr>
          <p:nvPr>
            <p:ph type="body" idx="2"/>
          </p:nvPr>
        </p:nvSpPr>
        <p:spPr/>
        <p:txBody>
          <a:bodyPr/>
          <a:lstStyle/>
          <a:p>
            <a:r>
              <a:rPr lang="en-US" dirty="0" smtClean="0"/>
              <a:t> </a:t>
            </a:r>
            <a:endParaRPr lang="en-US" dirty="0"/>
          </a:p>
        </p:txBody>
      </p:sp>
      <p:grpSp>
        <p:nvGrpSpPr>
          <p:cNvPr id="44" name="Group 43"/>
          <p:cNvGrpSpPr/>
          <p:nvPr/>
        </p:nvGrpSpPr>
        <p:grpSpPr>
          <a:xfrm>
            <a:off x="604257" y="1690778"/>
            <a:ext cx="4259843" cy="341662"/>
            <a:chOff x="604257" y="1750713"/>
            <a:chExt cx="4259843" cy="341662"/>
          </a:xfrm>
        </p:grpSpPr>
        <p:sp>
          <p:nvSpPr>
            <p:cNvPr id="6" name="Freeform 5"/>
            <p:cNvSpPr/>
            <p:nvPr/>
          </p:nvSpPr>
          <p:spPr>
            <a:xfrm>
              <a:off x="604257" y="1750713"/>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Repeatable Reliable Process</a:t>
              </a:r>
              <a:endParaRPr lang="en-US" sz="1600" kern="1200">
                <a:solidFill>
                  <a:schemeClr val="tx1"/>
                </a:solidFill>
              </a:endParaRPr>
            </a:p>
          </p:txBody>
        </p:sp>
        <p:sp>
          <p:nvSpPr>
            <p:cNvPr id="7" name="Rounded Rectangle 6"/>
            <p:cNvSpPr/>
            <p:nvPr/>
          </p:nvSpPr>
          <p:spPr>
            <a:xfrm>
              <a:off x="663458" y="1808597"/>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1</a:t>
              </a:r>
              <a:endParaRPr lang="en-US" sz="1050" dirty="0"/>
            </a:p>
          </p:txBody>
        </p:sp>
      </p:grpSp>
      <p:grpSp>
        <p:nvGrpSpPr>
          <p:cNvPr id="43" name="Group 42"/>
          <p:cNvGrpSpPr/>
          <p:nvPr/>
        </p:nvGrpSpPr>
        <p:grpSpPr>
          <a:xfrm>
            <a:off x="604257" y="2087640"/>
            <a:ext cx="4259843" cy="341662"/>
            <a:chOff x="604257" y="2126541"/>
            <a:chExt cx="4259843" cy="341662"/>
          </a:xfrm>
        </p:grpSpPr>
        <p:sp>
          <p:nvSpPr>
            <p:cNvPr id="8" name="Freeform 7"/>
            <p:cNvSpPr/>
            <p:nvPr/>
          </p:nvSpPr>
          <p:spPr>
            <a:xfrm>
              <a:off x="604257" y="2126541"/>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Automate Everything</a:t>
              </a:r>
              <a:endParaRPr lang="en-US" sz="1600" kern="1200" dirty="0" smtClean="0">
                <a:solidFill>
                  <a:schemeClr val="tx1"/>
                </a:solidFill>
              </a:endParaRPr>
            </a:p>
          </p:txBody>
        </p:sp>
        <p:sp>
          <p:nvSpPr>
            <p:cNvPr id="9" name="Rounded Rectangle 8"/>
            <p:cNvSpPr/>
            <p:nvPr/>
          </p:nvSpPr>
          <p:spPr>
            <a:xfrm>
              <a:off x="663458" y="2184425"/>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2</a:t>
              </a:r>
              <a:endParaRPr lang="en-US" sz="1050" dirty="0"/>
            </a:p>
          </p:txBody>
        </p:sp>
      </p:grpSp>
      <p:grpSp>
        <p:nvGrpSpPr>
          <p:cNvPr id="41" name="Group 40"/>
          <p:cNvGrpSpPr/>
          <p:nvPr/>
        </p:nvGrpSpPr>
        <p:grpSpPr>
          <a:xfrm>
            <a:off x="604257" y="2484502"/>
            <a:ext cx="4259843" cy="341662"/>
            <a:chOff x="604257" y="2502370"/>
            <a:chExt cx="4259843" cy="341662"/>
          </a:xfrm>
        </p:grpSpPr>
        <p:sp>
          <p:nvSpPr>
            <p:cNvPr id="10" name="Freeform 9"/>
            <p:cNvSpPr/>
            <p:nvPr/>
          </p:nvSpPr>
          <p:spPr>
            <a:xfrm>
              <a:off x="604257" y="2502370"/>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Version Control Everything</a:t>
              </a:r>
              <a:endParaRPr lang="en-US" sz="1600" kern="1200" dirty="0" smtClean="0">
                <a:solidFill>
                  <a:schemeClr val="tx1"/>
                </a:solidFill>
              </a:endParaRPr>
            </a:p>
          </p:txBody>
        </p:sp>
        <p:sp>
          <p:nvSpPr>
            <p:cNvPr id="11" name="Rounded Rectangle 10"/>
            <p:cNvSpPr/>
            <p:nvPr/>
          </p:nvSpPr>
          <p:spPr>
            <a:xfrm>
              <a:off x="663458" y="2560254"/>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3</a:t>
              </a:r>
              <a:endParaRPr lang="en-US" sz="1050" dirty="0"/>
            </a:p>
          </p:txBody>
        </p:sp>
      </p:grpSp>
      <p:grpSp>
        <p:nvGrpSpPr>
          <p:cNvPr id="40" name="Group 39"/>
          <p:cNvGrpSpPr/>
          <p:nvPr/>
        </p:nvGrpSpPr>
        <p:grpSpPr>
          <a:xfrm>
            <a:off x="604257" y="2881365"/>
            <a:ext cx="4259843" cy="341662"/>
            <a:chOff x="604257" y="2878198"/>
            <a:chExt cx="4259843" cy="341662"/>
          </a:xfrm>
        </p:grpSpPr>
        <p:sp>
          <p:nvSpPr>
            <p:cNvPr id="12" name="Freeform 11"/>
            <p:cNvSpPr/>
            <p:nvPr/>
          </p:nvSpPr>
          <p:spPr>
            <a:xfrm>
              <a:off x="604257" y="2878198"/>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Bring the Pain Forward</a:t>
              </a:r>
            </a:p>
          </p:txBody>
        </p:sp>
        <p:sp>
          <p:nvSpPr>
            <p:cNvPr id="13" name="Rounded Rectangle 12"/>
            <p:cNvSpPr/>
            <p:nvPr/>
          </p:nvSpPr>
          <p:spPr>
            <a:xfrm>
              <a:off x="663458" y="2936083"/>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4</a:t>
              </a:r>
              <a:endParaRPr lang="en-US" sz="1050" dirty="0"/>
            </a:p>
          </p:txBody>
        </p:sp>
      </p:grpSp>
      <p:grpSp>
        <p:nvGrpSpPr>
          <p:cNvPr id="39" name="Group 38"/>
          <p:cNvGrpSpPr/>
          <p:nvPr/>
        </p:nvGrpSpPr>
        <p:grpSpPr>
          <a:xfrm>
            <a:off x="604257" y="3278228"/>
            <a:ext cx="4259843" cy="341662"/>
            <a:chOff x="604257" y="3254027"/>
            <a:chExt cx="4259843" cy="341662"/>
          </a:xfrm>
        </p:grpSpPr>
        <p:sp>
          <p:nvSpPr>
            <p:cNvPr id="14" name="Freeform 13"/>
            <p:cNvSpPr/>
            <p:nvPr/>
          </p:nvSpPr>
          <p:spPr>
            <a:xfrm>
              <a:off x="604257" y="3254027"/>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Build-in Quality </a:t>
              </a:r>
              <a:endParaRPr lang="en-US" sz="1600" kern="1200" dirty="0" smtClean="0">
                <a:solidFill>
                  <a:schemeClr val="tx1"/>
                </a:solidFill>
              </a:endParaRPr>
            </a:p>
          </p:txBody>
        </p:sp>
        <p:sp>
          <p:nvSpPr>
            <p:cNvPr id="15" name="Rounded Rectangle 14"/>
            <p:cNvSpPr/>
            <p:nvPr/>
          </p:nvSpPr>
          <p:spPr>
            <a:xfrm>
              <a:off x="663458" y="3311911"/>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5</a:t>
              </a:r>
              <a:endParaRPr lang="en-US" sz="1050" dirty="0"/>
            </a:p>
          </p:txBody>
        </p:sp>
      </p:grpSp>
      <p:grpSp>
        <p:nvGrpSpPr>
          <p:cNvPr id="37" name="Group 36"/>
          <p:cNvGrpSpPr/>
          <p:nvPr/>
        </p:nvGrpSpPr>
        <p:grpSpPr>
          <a:xfrm>
            <a:off x="604257" y="3675091"/>
            <a:ext cx="4259843" cy="341662"/>
            <a:chOff x="604257" y="3629856"/>
            <a:chExt cx="4259843" cy="341662"/>
          </a:xfrm>
        </p:grpSpPr>
        <p:sp>
          <p:nvSpPr>
            <p:cNvPr id="16" name="Freeform 15"/>
            <p:cNvSpPr/>
            <p:nvPr/>
          </p:nvSpPr>
          <p:spPr>
            <a:xfrm>
              <a:off x="604257" y="3629856"/>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"Done" Means Released</a:t>
              </a:r>
              <a:endParaRPr lang="en-US" sz="1600" kern="1200" dirty="0" smtClean="0">
                <a:solidFill>
                  <a:schemeClr val="tx1"/>
                </a:solidFill>
              </a:endParaRPr>
            </a:p>
          </p:txBody>
        </p:sp>
        <p:sp>
          <p:nvSpPr>
            <p:cNvPr id="17" name="Rounded Rectangle 16"/>
            <p:cNvSpPr/>
            <p:nvPr/>
          </p:nvSpPr>
          <p:spPr>
            <a:xfrm>
              <a:off x="663458" y="3687740"/>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6</a:t>
              </a:r>
              <a:endParaRPr lang="en-US" sz="1050" dirty="0"/>
            </a:p>
          </p:txBody>
        </p:sp>
      </p:grpSp>
      <p:grpSp>
        <p:nvGrpSpPr>
          <p:cNvPr id="36" name="Group 35"/>
          <p:cNvGrpSpPr/>
          <p:nvPr/>
        </p:nvGrpSpPr>
        <p:grpSpPr>
          <a:xfrm>
            <a:off x="604257" y="4071954"/>
            <a:ext cx="4259843" cy="341662"/>
            <a:chOff x="604257" y="4005684"/>
            <a:chExt cx="4259843" cy="341662"/>
          </a:xfrm>
        </p:grpSpPr>
        <p:sp>
          <p:nvSpPr>
            <p:cNvPr id="18" name="Freeform 17"/>
            <p:cNvSpPr/>
            <p:nvPr/>
          </p:nvSpPr>
          <p:spPr>
            <a:xfrm>
              <a:off x="604257" y="4005684"/>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Everyone is Responsible </a:t>
              </a:r>
              <a:endParaRPr lang="en-US" sz="1600" kern="1200" dirty="0" smtClean="0">
                <a:solidFill>
                  <a:schemeClr val="tx1"/>
                </a:solidFill>
              </a:endParaRPr>
            </a:p>
          </p:txBody>
        </p:sp>
        <p:sp>
          <p:nvSpPr>
            <p:cNvPr id="19" name="Rounded Rectangle 18"/>
            <p:cNvSpPr/>
            <p:nvPr/>
          </p:nvSpPr>
          <p:spPr>
            <a:xfrm>
              <a:off x="663458" y="4063568"/>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7</a:t>
              </a:r>
              <a:endParaRPr lang="en-US" sz="1050" dirty="0"/>
            </a:p>
          </p:txBody>
        </p:sp>
      </p:grpSp>
      <p:grpSp>
        <p:nvGrpSpPr>
          <p:cNvPr id="35" name="Group 34"/>
          <p:cNvGrpSpPr/>
          <p:nvPr/>
        </p:nvGrpSpPr>
        <p:grpSpPr>
          <a:xfrm>
            <a:off x="604257" y="4468817"/>
            <a:ext cx="4259843" cy="341662"/>
            <a:chOff x="604257" y="4381513"/>
            <a:chExt cx="4259843" cy="341662"/>
          </a:xfrm>
        </p:grpSpPr>
        <p:sp>
          <p:nvSpPr>
            <p:cNvPr id="20" name="Freeform 19"/>
            <p:cNvSpPr/>
            <p:nvPr/>
          </p:nvSpPr>
          <p:spPr>
            <a:xfrm>
              <a:off x="604257" y="4381513"/>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Commit early. Commit often</a:t>
              </a:r>
              <a:endParaRPr lang="en-US" sz="1600" kern="1200" dirty="0" smtClean="0">
                <a:solidFill>
                  <a:schemeClr val="tx1"/>
                </a:solidFill>
              </a:endParaRPr>
            </a:p>
          </p:txBody>
        </p:sp>
        <p:sp>
          <p:nvSpPr>
            <p:cNvPr id="21" name="Rounded Rectangle 20"/>
            <p:cNvSpPr/>
            <p:nvPr/>
          </p:nvSpPr>
          <p:spPr>
            <a:xfrm>
              <a:off x="663458" y="4439397"/>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8</a:t>
              </a:r>
              <a:endParaRPr lang="en-US" sz="1050" dirty="0"/>
            </a:p>
          </p:txBody>
        </p:sp>
      </p:grpSp>
      <p:grpSp>
        <p:nvGrpSpPr>
          <p:cNvPr id="34" name="Group 33"/>
          <p:cNvGrpSpPr/>
          <p:nvPr/>
        </p:nvGrpSpPr>
        <p:grpSpPr>
          <a:xfrm>
            <a:off x="604257" y="4865680"/>
            <a:ext cx="4259843" cy="341662"/>
            <a:chOff x="604257" y="4757341"/>
            <a:chExt cx="4259843" cy="341662"/>
          </a:xfrm>
        </p:grpSpPr>
        <p:sp>
          <p:nvSpPr>
            <p:cNvPr id="22" name="Freeform 21"/>
            <p:cNvSpPr/>
            <p:nvPr/>
          </p:nvSpPr>
          <p:spPr>
            <a:xfrm>
              <a:off x="604257" y="4757341"/>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Make your pipelines fast</a:t>
              </a:r>
              <a:endParaRPr lang="en-US" sz="1600" kern="1200" dirty="0" smtClean="0">
                <a:solidFill>
                  <a:schemeClr val="tx1"/>
                </a:solidFill>
              </a:endParaRPr>
            </a:p>
          </p:txBody>
        </p:sp>
        <p:sp>
          <p:nvSpPr>
            <p:cNvPr id="23" name="Rounded Rectangle 22"/>
            <p:cNvSpPr/>
            <p:nvPr/>
          </p:nvSpPr>
          <p:spPr>
            <a:xfrm>
              <a:off x="663458" y="4815226"/>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9</a:t>
              </a:r>
              <a:endParaRPr lang="en-US" sz="1050" dirty="0"/>
            </a:p>
          </p:txBody>
        </p:sp>
      </p:grpSp>
      <p:grpSp>
        <p:nvGrpSpPr>
          <p:cNvPr id="33" name="Group 32"/>
          <p:cNvGrpSpPr/>
          <p:nvPr/>
        </p:nvGrpSpPr>
        <p:grpSpPr>
          <a:xfrm>
            <a:off x="604257" y="5262543"/>
            <a:ext cx="4259843" cy="341662"/>
            <a:chOff x="604257" y="5133170"/>
            <a:chExt cx="4259843" cy="341662"/>
          </a:xfrm>
        </p:grpSpPr>
        <p:sp>
          <p:nvSpPr>
            <p:cNvPr id="24" name="Freeform 23"/>
            <p:cNvSpPr/>
            <p:nvPr/>
          </p:nvSpPr>
          <p:spPr>
            <a:xfrm>
              <a:off x="604257" y="5133170"/>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Write an extensive test suite</a:t>
              </a:r>
              <a:endParaRPr lang="en-US" sz="1600" kern="1200" dirty="0" smtClean="0">
                <a:solidFill>
                  <a:schemeClr val="tx1"/>
                </a:solidFill>
              </a:endParaRPr>
            </a:p>
          </p:txBody>
        </p:sp>
        <p:sp>
          <p:nvSpPr>
            <p:cNvPr id="25" name="Rounded Rectangle 24"/>
            <p:cNvSpPr/>
            <p:nvPr/>
          </p:nvSpPr>
          <p:spPr>
            <a:xfrm>
              <a:off x="663458" y="5191054"/>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10</a:t>
              </a:r>
              <a:endParaRPr lang="en-US" sz="1050" dirty="0"/>
            </a:p>
          </p:txBody>
        </p:sp>
      </p:grpSp>
      <p:grpSp>
        <p:nvGrpSpPr>
          <p:cNvPr id="31" name="Group 30"/>
          <p:cNvGrpSpPr/>
          <p:nvPr/>
        </p:nvGrpSpPr>
        <p:grpSpPr>
          <a:xfrm>
            <a:off x="604257" y="5659406"/>
            <a:ext cx="4259843" cy="341662"/>
            <a:chOff x="604257" y="5508999"/>
            <a:chExt cx="4259843" cy="341662"/>
          </a:xfrm>
        </p:grpSpPr>
        <p:sp>
          <p:nvSpPr>
            <p:cNvPr id="26" name="Freeform 25"/>
            <p:cNvSpPr/>
            <p:nvPr/>
          </p:nvSpPr>
          <p:spPr>
            <a:xfrm>
              <a:off x="604257" y="5508999"/>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Always run smoke tests after a deploy</a:t>
              </a:r>
              <a:endParaRPr lang="en-US" sz="1600" kern="1200" dirty="0" smtClean="0">
                <a:solidFill>
                  <a:schemeClr val="tx1"/>
                </a:solidFill>
              </a:endParaRPr>
            </a:p>
          </p:txBody>
        </p:sp>
        <p:sp>
          <p:nvSpPr>
            <p:cNvPr id="27" name="Rounded Rectangle 26"/>
            <p:cNvSpPr/>
            <p:nvPr/>
          </p:nvSpPr>
          <p:spPr>
            <a:xfrm>
              <a:off x="663458" y="5566883"/>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11</a:t>
              </a:r>
              <a:endParaRPr lang="en-US" sz="1050" dirty="0"/>
            </a:p>
          </p:txBody>
        </p:sp>
      </p:grpSp>
      <p:grpSp>
        <p:nvGrpSpPr>
          <p:cNvPr id="30" name="Group 29"/>
          <p:cNvGrpSpPr/>
          <p:nvPr/>
        </p:nvGrpSpPr>
        <p:grpSpPr>
          <a:xfrm>
            <a:off x="604257" y="6056266"/>
            <a:ext cx="4259843" cy="341662"/>
            <a:chOff x="604257" y="6056266"/>
            <a:chExt cx="4259843" cy="341662"/>
          </a:xfrm>
        </p:grpSpPr>
        <p:sp>
          <p:nvSpPr>
            <p:cNvPr id="28" name="Freeform 27"/>
            <p:cNvSpPr/>
            <p:nvPr/>
          </p:nvSpPr>
          <p:spPr>
            <a:xfrm>
              <a:off x="604257" y="6056266"/>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chemeClr val="bg1"/>
            </a:solidFill>
            <a:ln>
              <a:solidFill>
                <a:srgbClr val="44546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60960" rIns="60961" bIns="609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Provide an easy way to rollback</a:t>
              </a:r>
            </a:p>
          </p:txBody>
        </p:sp>
        <p:sp>
          <p:nvSpPr>
            <p:cNvPr id="29" name="Rounded Rectangle 28"/>
            <p:cNvSpPr/>
            <p:nvPr/>
          </p:nvSpPr>
          <p:spPr>
            <a:xfrm>
              <a:off x="663458" y="6114150"/>
              <a:ext cx="212842" cy="225892"/>
            </a:xfrm>
            <a:prstGeom prst="roundRect">
              <a:avLst>
                <a:gd name="adj" fmla="val 10000"/>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0" rIns="0" anchor="ctr"/>
            <a:lstStyle/>
            <a:p>
              <a:pPr algn="ctr"/>
              <a:r>
                <a:rPr lang="en-US" sz="1050" dirty="0" smtClean="0"/>
                <a:t>12</a:t>
              </a:r>
              <a:endParaRPr lang="en-US" sz="1050" dirty="0"/>
            </a:p>
          </p:txBody>
        </p:sp>
      </p:grpSp>
      <p:sp>
        <p:nvSpPr>
          <p:cNvPr id="32" name="Freeform 31"/>
          <p:cNvSpPr/>
          <p:nvPr/>
        </p:nvSpPr>
        <p:spPr>
          <a:xfrm>
            <a:off x="604257" y="1293916"/>
            <a:ext cx="4259843" cy="341662"/>
          </a:xfrm>
          <a:custGeom>
            <a:avLst/>
            <a:gdLst>
              <a:gd name="connsiteX0" fmla="*/ 0 w 6106686"/>
              <a:gd name="connsiteY0" fmla="*/ 34166 h 341662"/>
              <a:gd name="connsiteX1" fmla="*/ 34166 w 6106686"/>
              <a:gd name="connsiteY1" fmla="*/ 0 h 341662"/>
              <a:gd name="connsiteX2" fmla="*/ 6072520 w 6106686"/>
              <a:gd name="connsiteY2" fmla="*/ 0 h 341662"/>
              <a:gd name="connsiteX3" fmla="*/ 6106686 w 6106686"/>
              <a:gd name="connsiteY3" fmla="*/ 34166 h 341662"/>
              <a:gd name="connsiteX4" fmla="*/ 6106686 w 6106686"/>
              <a:gd name="connsiteY4" fmla="*/ 307496 h 341662"/>
              <a:gd name="connsiteX5" fmla="*/ 6072520 w 6106686"/>
              <a:gd name="connsiteY5" fmla="*/ 341662 h 341662"/>
              <a:gd name="connsiteX6" fmla="*/ 34166 w 6106686"/>
              <a:gd name="connsiteY6" fmla="*/ 341662 h 341662"/>
              <a:gd name="connsiteX7" fmla="*/ 0 w 6106686"/>
              <a:gd name="connsiteY7" fmla="*/ 307496 h 341662"/>
              <a:gd name="connsiteX8" fmla="*/ 0 w 6106686"/>
              <a:gd name="connsiteY8" fmla="*/ 34166 h 3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6686" h="341662">
                <a:moveTo>
                  <a:pt x="0" y="34166"/>
                </a:moveTo>
                <a:cubicBezTo>
                  <a:pt x="0" y="15297"/>
                  <a:pt x="15297" y="0"/>
                  <a:pt x="34166" y="0"/>
                </a:cubicBezTo>
                <a:lnTo>
                  <a:pt x="6072520" y="0"/>
                </a:lnTo>
                <a:cubicBezTo>
                  <a:pt x="6091389" y="0"/>
                  <a:pt x="6106686" y="15297"/>
                  <a:pt x="6106686" y="34166"/>
                </a:cubicBezTo>
                <a:lnTo>
                  <a:pt x="6106686" y="307496"/>
                </a:lnTo>
                <a:cubicBezTo>
                  <a:pt x="6106686" y="326365"/>
                  <a:pt x="6091389" y="341662"/>
                  <a:pt x="6072520" y="341662"/>
                </a:cubicBezTo>
                <a:lnTo>
                  <a:pt x="34166" y="341662"/>
                </a:lnTo>
                <a:cubicBezTo>
                  <a:pt x="15297" y="341662"/>
                  <a:pt x="0" y="326365"/>
                  <a:pt x="0" y="307496"/>
                </a:cubicBezTo>
                <a:lnTo>
                  <a:pt x="0" y="34166"/>
                </a:lnTo>
                <a:close/>
              </a:path>
            </a:pathLst>
          </a:custGeom>
          <a:solidFill>
            <a:srgbClr val="0B996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60960" rIns="60961" bIns="60960" numCol="1" spcCol="1270" anchor="ctr" anchorCtr="0">
            <a:noAutofit/>
          </a:bodyPr>
          <a:lstStyle/>
          <a:p>
            <a:r>
              <a:rPr lang="en-US" sz="1600" b="1" dirty="0"/>
              <a:t>Principles of continuous </a:t>
            </a:r>
            <a:r>
              <a:rPr lang="en-US" sz="1600" b="1" dirty="0" smtClean="0"/>
              <a:t>delivery</a:t>
            </a:r>
            <a:endParaRPr lang="en-US" sz="16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6"/>
          <p:cNvSpPr txBox="1">
            <a:spLocks noGrp="1"/>
          </p:cNvSpPr>
          <p:nvPr>
            <p:ph type="title"/>
          </p:nvPr>
        </p:nvSpPr>
        <p:spPr/>
        <p:txBody>
          <a:bodyPr/>
          <a:lstStyle/>
          <a:p>
            <a:r>
              <a:rPr lang="en-US" smtClean="0"/>
              <a:t>What did You Grasp?</a:t>
            </a:r>
            <a:endParaRPr lang="en-US"/>
          </a:p>
        </p:txBody>
      </p:sp>
      <p:sp>
        <p:nvSpPr>
          <p:cNvPr id="241" name="Google Shape;241;p46"/>
          <p:cNvSpPr txBox="1">
            <a:spLocks noGrp="1"/>
          </p:cNvSpPr>
          <p:nvPr>
            <p:ph type="body" sz="quarter" idx="26"/>
          </p:nvPr>
        </p:nvSpPr>
        <p:spPr/>
        <p:txBody>
          <a:bodyPr/>
          <a:lstStyle/>
          <a:p>
            <a:r>
              <a:rPr lang="en-US" dirty="0" smtClean="0"/>
              <a:t>1.	In Which of the following scenarios the initial build will fail?</a:t>
            </a:r>
          </a:p>
          <a:p>
            <a:pPr lvl="1"/>
            <a:r>
              <a:rPr lang="en-US" dirty="0" smtClean="0"/>
              <a:t>Failure of Unit tests</a:t>
            </a:r>
          </a:p>
          <a:p>
            <a:pPr lvl="1"/>
            <a:r>
              <a:rPr lang="en-US" dirty="0" smtClean="0"/>
              <a:t>Failure of regression tests</a:t>
            </a:r>
          </a:p>
          <a:p>
            <a:pPr lvl="1"/>
            <a:r>
              <a:rPr lang="en-US" dirty="0" smtClean="0"/>
              <a:t>Failure of Functional tests</a:t>
            </a:r>
          </a:p>
          <a:p>
            <a:pPr lvl="1"/>
            <a:r>
              <a:rPr lang="en-US" dirty="0" smtClean="0"/>
              <a:t>Failure of Smoke tests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7"/>
          <p:cNvSpPr txBox="1">
            <a:spLocks noGrp="1"/>
          </p:cNvSpPr>
          <p:nvPr>
            <p:ph type="title"/>
          </p:nvPr>
        </p:nvSpPr>
        <p:spPr/>
        <p:txBody>
          <a:bodyPr/>
          <a:lstStyle/>
          <a:p>
            <a:r>
              <a:rPr lang="en-US" smtClean="0"/>
              <a:t>What did You Grasp?</a:t>
            </a:r>
            <a:endParaRPr lang="en-US"/>
          </a:p>
        </p:txBody>
      </p:sp>
      <p:sp>
        <p:nvSpPr>
          <p:cNvPr id="247" name="Google Shape;247;p47"/>
          <p:cNvSpPr txBox="1">
            <a:spLocks noGrp="1"/>
          </p:cNvSpPr>
          <p:nvPr>
            <p:ph type="body" sz="quarter" idx="26"/>
          </p:nvPr>
        </p:nvSpPr>
        <p:spPr/>
        <p:txBody>
          <a:bodyPr/>
          <a:lstStyle/>
          <a:p>
            <a:r>
              <a:rPr lang="en-US" dirty="0" smtClean="0"/>
              <a:t>2.	When do you recommend running a smoke test?</a:t>
            </a:r>
          </a:p>
          <a:p>
            <a:pPr lvl="1"/>
            <a:r>
              <a:rPr lang="en-US" dirty="0" smtClean="0"/>
              <a:t>After a release</a:t>
            </a:r>
          </a:p>
          <a:p>
            <a:pPr lvl="1"/>
            <a:r>
              <a:rPr lang="en-US" dirty="0" smtClean="0"/>
              <a:t>After deployment</a:t>
            </a:r>
          </a:p>
          <a:p>
            <a:pPr lvl="1"/>
            <a:r>
              <a:rPr lang="en-US" dirty="0" smtClean="0"/>
              <a:t>After UAT phase</a:t>
            </a:r>
          </a:p>
          <a:p>
            <a:pPr lvl="1"/>
            <a:r>
              <a:rPr lang="en-US" dirty="0" smtClean="0"/>
              <a:t>Before deployment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p:txBody>
          <a:bodyPr/>
          <a:lstStyle/>
          <a:p>
            <a:r>
              <a:rPr lang="en-US" smtClean="0"/>
              <a:t>What did You Grasp?</a:t>
            </a:r>
            <a:endParaRPr lang="en-US"/>
          </a:p>
        </p:txBody>
      </p:sp>
      <p:sp>
        <p:nvSpPr>
          <p:cNvPr id="253" name="Google Shape;253;p48"/>
          <p:cNvSpPr txBox="1">
            <a:spLocks noGrp="1"/>
          </p:cNvSpPr>
          <p:nvPr>
            <p:ph type="body" sz="quarter" idx="26"/>
          </p:nvPr>
        </p:nvSpPr>
        <p:spPr/>
        <p:txBody>
          <a:bodyPr/>
          <a:lstStyle/>
          <a:p>
            <a:r>
              <a:rPr lang="en-US" dirty="0" smtClean="0"/>
              <a:t>3.	Which of these components should be version controlled? </a:t>
            </a:r>
          </a:p>
          <a:p>
            <a:pPr lvl="1"/>
            <a:r>
              <a:rPr lang="en-US" dirty="0" smtClean="0"/>
              <a:t>Code</a:t>
            </a:r>
          </a:p>
          <a:p>
            <a:pPr lvl="1"/>
            <a:r>
              <a:rPr lang="en-US" dirty="0" smtClean="0"/>
              <a:t>Configuration</a:t>
            </a:r>
          </a:p>
          <a:p>
            <a:pPr lvl="1"/>
            <a:r>
              <a:rPr lang="en-US" dirty="0" smtClean="0"/>
              <a:t>Databases</a:t>
            </a:r>
          </a:p>
          <a:p>
            <a:pPr lvl="1"/>
            <a:r>
              <a:rPr lang="en-US" dirty="0" smtClean="0"/>
              <a:t>All of the above</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9"/>
          <p:cNvSpPr txBox="1">
            <a:spLocks noGrp="1"/>
          </p:cNvSpPr>
          <p:nvPr>
            <p:ph type="title"/>
          </p:nvPr>
        </p:nvSpPr>
        <p:spPr/>
        <p:txBody>
          <a:bodyPr/>
          <a:lstStyle/>
          <a:p>
            <a:r>
              <a:rPr lang="en-US" dirty="0" smtClean="0"/>
              <a:t>1.3.3 Continuous Development/Integration</a:t>
            </a:r>
            <a:endParaRPr lang="en-US" dirty="0"/>
          </a:p>
        </p:txBody>
      </p:sp>
      <p:sp>
        <p:nvSpPr>
          <p:cNvPr id="6" name="Text Placeholder 5"/>
          <p:cNvSpPr>
            <a:spLocks noGrp="1"/>
          </p:cNvSpPr>
          <p:nvPr>
            <p:ph type="body" idx="2"/>
          </p:nvPr>
        </p:nvSpPr>
        <p:spPr/>
        <p:txBody>
          <a:bodyPr/>
          <a:lstStyle/>
          <a:p>
            <a:r>
              <a:rPr lang="en-US" dirty="0" smtClean="0"/>
              <a:t> </a:t>
            </a:r>
            <a:endParaRPr lang="en-US" dirty="0"/>
          </a:p>
        </p:txBody>
      </p:sp>
      <p:grpSp>
        <p:nvGrpSpPr>
          <p:cNvPr id="26" name="Group 25"/>
          <p:cNvGrpSpPr/>
          <p:nvPr/>
        </p:nvGrpSpPr>
        <p:grpSpPr>
          <a:xfrm>
            <a:off x="659960" y="1422022"/>
            <a:ext cx="10894079" cy="4903378"/>
            <a:chOff x="945711" y="1611722"/>
            <a:chExt cx="10073638" cy="4534101"/>
          </a:xfrm>
        </p:grpSpPr>
        <p:cxnSp>
          <p:nvCxnSpPr>
            <p:cNvPr id="4" name="Straight Connector 3"/>
            <p:cNvCxnSpPr/>
            <p:nvPr/>
          </p:nvCxnSpPr>
          <p:spPr>
            <a:xfrm flipH="1">
              <a:off x="2336008" y="3953681"/>
              <a:ext cx="2138360" cy="0"/>
            </a:xfrm>
            <a:prstGeom prst="line">
              <a:avLst/>
            </a:prstGeom>
            <a:ln w="28575">
              <a:solidFill>
                <a:srgbClr val="0EC07D"/>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342358" y="5541181"/>
              <a:ext cx="2138360" cy="0"/>
            </a:xfrm>
            <a:prstGeom prst="line">
              <a:avLst/>
            </a:prstGeom>
            <a:ln w="28575">
              <a:solidFill>
                <a:srgbClr val="0EC07D"/>
              </a:solidFill>
              <a:prstDash val="sysDot"/>
            </a:ln>
          </p:spPr>
          <p:style>
            <a:lnRef idx="1">
              <a:schemeClr val="accent1"/>
            </a:lnRef>
            <a:fillRef idx="0">
              <a:schemeClr val="accent1"/>
            </a:fillRef>
            <a:effectRef idx="0">
              <a:schemeClr val="accent1"/>
            </a:effectRef>
            <a:fontRef idx="minor">
              <a:schemeClr val="tx1"/>
            </a:fontRef>
          </p:style>
        </p:cxnSp>
        <p:pic>
          <p:nvPicPr>
            <p:cNvPr id="260" name="Google Shape;260;p49"/>
            <p:cNvPicPr preferRelativeResize="0"/>
            <p:nvPr/>
          </p:nvPicPr>
          <p:blipFill rotWithShape="1">
            <a:blip r:embed="rId3"/>
            <a:srcRect l="30336" t="-740" r="1" b="15633"/>
            <a:stretch/>
          </p:blipFill>
          <p:spPr>
            <a:xfrm>
              <a:off x="4476751" y="2115514"/>
              <a:ext cx="6542598" cy="3809999"/>
            </a:xfrm>
            <a:prstGeom prst="rect">
              <a:avLst/>
            </a:prstGeom>
            <a:noFill/>
            <a:ln>
              <a:noFill/>
            </a:ln>
          </p:spPr>
        </p:pic>
        <p:pic>
          <p:nvPicPr>
            <p:cNvPr id="7" name="Google Shape;260;p49"/>
            <p:cNvPicPr preferRelativeResize="0"/>
            <p:nvPr/>
          </p:nvPicPr>
          <p:blipFill rotWithShape="1">
            <a:blip r:embed="rId3"/>
            <a:srcRect l="4176" t="35244" r="87507" b="55252"/>
            <a:stretch/>
          </p:blipFill>
          <p:spPr>
            <a:xfrm>
              <a:off x="1557402" y="3753619"/>
              <a:ext cx="781050" cy="425451"/>
            </a:xfrm>
            <a:prstGeom prst="rect">
              <a:avLst/>
            </a:prstGeom>
            <a:noFill/>
            <a:ln>
              <a:noFill/>
            </a:ln>
          </p:spPr>
        </p:pic>
        <p:pic>
          <p:nvPicPr>
            <p:cNvPr id="10" name="Google Shape;260;p49"/>
            <p:cNvPicPr preferRelativeResize="0"/>
            <p:nvPr/>
          </p:nvPicPr>
          <p:blipFill rotWithShape="1">
            <a:blip r:embed="rId3"/>
            <a:srcRect l="4176" t="35244" r="87507" b="55252"/>
            <a:stretch/>
          </p:blipFill>
          <p:spPr>
            <a:xfrm>
              <a:off x="1557402" y="5331560"/>
              <a:ext cx="781050" cy="425451"/>
            </a:xfrm>
            <a:prstGeom prst="rect">
              <a:avLst/>
            </a:prstGeom>
            <a:noFill/>
            <a:ln>
              <a:noFill/>
            </a:ln>
          </p:spPr>
        </p:pic>
        <p:pic>
          <p:nvPicPr>
            <p:cNvPr id="11" name="Google Shape;260;p49"/>
            <p:cNvPicPr preferRelativeResize="0"/>
            <p:nvPr/>
          </p:nvPicPr>
          <p:blipFill rotWithShape="1">
            <a:blip r:embed="rId3"/>
            <a:srcRect l="16077" t="35244" r="75606" b="55605"/>
            <a:stretch/>
          </p:blipFill>
          <p:spPr>
            <a:xfrm>
              <a:off x="2867152" y="5331560"/>
              <a:ext cx="781050" cy="425451"/>
            </a:xfrm>
            <a:prstGeom prst="rect">
              <a:avLst/>
            </a:prstGeom>
            <a:noFill/>
            <a:ln>
              <a:noFill/>
            </a:ln>
          </p:spPr>
        </p:pic>
        <p:sp>
          <p:nvSpPr>
            <p:cNvPr id="2" name="Rounded Rectangle 1"/>
            <p:cNvSpPr/>
            <p:nvPr/>
          </p:nvSpPr>
          <p:spPr>
            <a:xfrm>
              <a:off x="1200151" y="3200728"/>
              <a:ext cx="2761786" cy="2782154"/>
            </a:xfrm>
            <a:prstGeom prst="roundRect">
              <a:avLst>
                <a:gd name="adj" fmla="val 2704"/>
              </a:avLst>
            </a:prstGeom>
            <a:noFill/>
            <a:ln w="5715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Continuous </a:t>
              </a:r>
              <a:r>
                <a:rPr lang="en-US" sz="1600" b="1" dirty="0" smtClean="0">
                  <a:solidFill>
                    <a:schemeClr val="tx1"/>
                  </a:solidFill>
                </a:rPr>
                <a:t>Integration</a:t>
              </a:r>
              <a:endParaRPr lang="en-US" sz="1600" b="1" dirty="0">
                <a:solidFill>
                  <a:schemeClr val="tx1"/>
                </a:solidFill>
              </a:endParaRPr>
            </a:p>
          </p:txBody>
        </p:sp>
        <p:pic>
          <p:nvPicPr>
            <p:cNvPr id="12" name="Google Shape;260;p49"/>
            <p:cNvPicPr preferRelativeResize="0"/>
            <p:nvPr/>
          </p:nvPicPr>
          <p:blipFill rotWithShape="1">
            <a:blip r:embed="rId3"/>
            <a:srcRect l="16077" t="35244" r="75606" b="55605"/>
            <a:stretch/>
          </p:blipFill>
          <p:spPr>
            <a:xfrm>
              <a:off x="2867152" y="3753619"/>
              <a:ext cx="781050" cy="425451"/>
            </a:xfrm>
            <a:prstGeom prst="rect">
              <a:avLst/>
            </a:prstGeom>
            <a:noFill/>
            <a:ln>
              <a:noFill/>
            </a:ln>
          </p:spPr>
        </p:pic>
        <p:sp>
          <p:nvSpPr>
            <p:cNvPr id="14" name="TextBox 13"/>
            <p:cNvSpPr txBox="1"/>
            <p:nvPr/>
          </p:nvSpPr>
          <p:spPr>
            <a:xfrm>
              <a:off x="5226044" y="3200728"/>
              <a:ext cx="1923925" cy="307777"/>
            </a:xfrm>
            <a:prstGeom prst="rect">
              <a:avLst/>
            </a:prstGeom>
            <a:noFill/>
          </p:spPr>
          <p:txBody>
            <a:bodyPr wrap="none" rtlCol="0">
              <a:spAutoFit/>
            </a:bodyPr>
            <a:lstStyle/>
            <a:p>
              <a:r>
                <a:rPr lang="en-US" sz="1400" b="1" dirty="0"/>
                <a:t>Continuous </a:t>
              </a:r>
              <a:r>
                <a:rPr lang="en-US" sz="1400" b="1" dirty="0" smtClean="0"/>
                <a:t>Delivery</a:t>
              </a:r>
              <a:endParaRPr lang="en-US" sz="1400" b="1" dirty="0"/>
            </a:p>
          </p:txBody>
        </p:sp>
        <p:sp>
          <p:nvSpPr>
            <p:cNvPr id="20" name="TextBox 19"/>
            <p:cNvSpPr txBox="1"/>
            <p:nvPr/>
          </p:nvSpPr>
          <p:spPr>
            <a:xfrm>
              <a:off x="5226044" y="4889472"/>
              <a:ext cx="2350323" cy="307777"/>
            </a:xfrm>
            <a:prstGeom prst="rect">
              <a:avLst/>
            </a:prstGeom>
            <a:noFill/>
          </p:spPr>
          <p:txBody>
            <a:bodyPr wrap="none" rtlCol="0">
              <a:spAutoFit/>
            </a:bodyPr>
            <a:lstStyle/>
            <a:p>
              <a:r>
                <a:rPr lang="en-US" sz="1400" b="1" dirty="0"/>
                <a:t>Continuous </a:t>
              </a:r>
              <a:r>
                <a:rPr lang="en-US" sz="1400" b="1" dirty="0" smtClean="0"/>
                <a:t>Development</a:t>
              </a:r>
              <a:endParaRPr lang="en-US" sz="1400" b="1" dirty="0"/>
            </a:p>
          </p:txBody>
        </p:sp>
        <p:sp>
          <p:nvSpPr>
            <p:cNvPr id="16" name="Rectangle 15"/>
            <p:cNvSpPr/>
            <p:nvPr/>
          </p:nvSpPr>
          <p:spPr>
            <a:xfrm>
              <a:off x="5132999" y="4359566"/>
              <a:ext cx="2817096" cy="377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45711" y="1611722"/>
              <a:ext cx="10071980" cy="4534101"/>
            </a:xfrm>
            <a:prstGeom prst="rect">
              <a:avLst/>
            </a:prstGeom>
            <a:noFill/>
            <a:ln w="571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b="1" dirty="0" smtClean="0">
                  <a:solidFill>
                    <a:schemeClr val="tx1"/>
                  </a:solidFill>
                </a:rPr>
                <a:t>DIFFERENCES BETWEEN CONTINUOUS DEVELOPMENT </a:t>
              </a:r>
              <a:br>
                <a:rPr lang="en-US" b="1" dirty="0" smtClean="0">
                  <a:solidFill>
                    <a:schemeClr val="tx1"/>
                  </a:solidFill>
                </a:rPr>
              </a:br>
              <a:r>
                <a:rPr lang="en-US" b="1" dirty="0" smtClean="0">
                  <a:solidFill>
                    <a:schemeClr val="tx1"/>
                  </a:solidFill>
                </a:rPr>
                <a:t>AND CONTINUOUS INTEGRATION </a:t>
              </a:r>
              <a:endParaRPr lang="en-US" b="1" dirty="0">
                <a:solidFill>
                  <a:schemeClr val="tx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0"/>
          <p:cNvSpPr txBox="1">
            <a:spLocks noGrp="1"/>
          </p:cNvSpPr>
          <p:nvPr>
            <p:ph type="title"/>
          </p:nvPr>
        </p:nvSpPr>
        <p:spPr/>
        <p:txBody>
          <a:bodyPr/>
          <a:lstStyle/>
          <a:p>
            <a:r>
              <a:rPr lang="en-US" smtClean="0"/>
              <a:t>What did You Grasp?</a:t>
            </a:r>
            <a:endParaRPr lang="en-US"/>
          </a:p>
        </p:txBody>
      </p:sp>
      <p:sp>
        <p:nvSpPr>
          <p:cNvPr id="267" name="Google Shape;267;p50"/>
          <p:cNvSpPr txBox="1">
            <a:spLocks noGrp="1"/>
          </p:cNvSpPr>
          <p:nvPr>
            <p:ph type="body" sz="quarter" idx="26"/>
          </p:nvPr>
        </p:nvSpPr>
        <p:spPr/>
        <p:txBody>
          <a:bodyPr/>
          <a:lstStyle/>
          <a:p>
            <a:r>
              <a:rPr lang="en-US" dirty="0" smtClean="0"/>
              <a:t>1.	Fill </a:t>
            </a:r>
            <a:r>
              <a:rPr lang="en-US" dirty="0" smtClean="0"/>
              <a:t>in the blank.</a:t>
            </a:r>
          </a:p>
          <a:p>
            <a:r>
              <a:rPr lang="en-US" dirty="0" smtClean="0"/>
              <a:t>	______________ </a:t>
            </a:r>
            <a:r>
              <a:rPr lang="en-US" dirty="0" smtClean="0"/>
              <a:t>is considered as an umbrella for CI/CD. </a:t>
            </a:r>
          </a:p>
          <a:p>
            <a:pPr lvl="1"/>
            <a:r>
              <a:rPr lang="en-US" dirty="0" smtClean="0"/>
              <a:t>Continuous Integration</a:t>
            </a:r>
          </a:p>
          <a:p>
            <a:pPr lvl="1"/>
            <a:r>
              <a:rPr lang="en-US" dirty="0" smtClean="0"/>
              <a:t>Continuous Deployment</a:t>
            </a:r>
          </a:p>
          <a:p>
            <a:pPr lvl="1"/>
            <a:r>
              <a:rPr lang="en-US" dirty="0" smtClean="0"/>
              <a:t>Continuous Delivery</a:t>
            </a:r>
          </a:p>
          <a:p>
            <a:pPr lvl="1"/>
            <a:r>
              <a:rPr lang="en-US" dirty="0" smtClean="0"/>
              <a:t>Continuous Development</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1"/>
          <p:cNvSpPr txBox="1">
            <a:spLocks noGrp="1"/>
          </p:cNvSpPr>
          <p:nvPr>
            <p:ph type="title"/>
          </p:nvPr>
        </p:nvSpPr>
        <p:spPr/>
        <p:txBody>
          <a:bodyPr/>
          <a:lstStyle/>
          <a:p>
            <a:r>
              <a:rPr lang="en-US" smtClean="0"/>
              <a:t>1.3.4 Continuous Testing</a:t>
            </a:r>
            <a:endParaRPr lang="en-US"/>
          </a:p>
        </p:txBody>
      </p:sp>
      <p:sp>
        <p:nvSpPr>
          <p:cNvPr id="4" name="Text Placeholder 3"/>
          <p:cNvSpPr>
            <a:spLocks noGrp="1"/>
          </p:cNvSpPr>
          <p:nvPr>
            <p:ph type="body" idx="2"/>
          </p:nvPr>
        </p:nvSpPr>
        <p:spPr/>
        <p:txBody>
          <a:bodyPr/>
          <a:lstStyle/>
          <a:p>
            <a:r>
              <a:rPr lang="en-US" smtClean="0"/>
              <a:t> </a:t>
            </a:r>
            <a:endParaRPr lang="en-US" dirty="0"/>
          </a:p>
        </p:txBody>
      </p:sp>
      <p:sp>
        <p:nvSpPr>
          <p:cNvPr id="273" name="Google Shape;273;p51"/>
          <p:cNvSpPr txBox="1"/>
          <p:nvPr/>
        </p:nvSpPr>
        <p:spPr>
          <a:xfrm>
            <a:off x="5114827" y="5908628"/>
            <a:ext cx="2268400" cy="993600"/>
          </a:xfrm>
          <a:prstGeom prst="rect">
            <a:avLst/>
          </a:prstGeom>
          <a:noFill/>
          <a:ln>
            <a:noFill/>
          </a:ln>
        </p:spPr>
        <p:txBody>
          <a:bodyPr spcFirstLastPara="1" wrap="square" lIns="121900" tIns="121900" rIns="121900" bIns="121900" anchor="ctr" anchorCtr="0">
            <a:noAutofit/>
          </a:bodyPr>
          <a:lstStyle/>
          <a:p>
            <a:pPr algn="ctr">
              <a:buSzPts val="1400"/>
            </a:pPr>
            <a:r>
              <a:rPr lang="en-US">
                <a:solidFill>
                  <a:srgbClr val="FFFFFF"/>
                </a:solidFill>
                <a:latin typeface="Roboto"/>
                <a:ea typeface="Roboto"/>
                <a:cs typeface="Roboto"/>
                <a:sym typeface="Roboto"/>
              </a:rPr>
              <a:t>Faster Iterations</a:t>
            </a:r>
            <a:endParaRPr>
              <a:solidFill>
                <a:srgbClr val="FFFFFF"/>
              </a:solidFill>
              <a:latin typeface="Roboto"/>
              <a:ea typeface="Roboto"/>
              <a:cs typeface="Roboto"/>
              <a:sym typeface="Roboto"/>
            </a:endParaRPr>
          </a:p>
        </p:txBody>
      </p:sp>
      <p:grpSp>
        <p:nvGrpSpPr>
          <p:cNvPr id="5" name="Group 4"/>
          <p:cNvGrpSpPr/>
          <p:nvPr/>
        </p:nvGrpSpPr>
        <p:grpSpPr>
          <a:xfrm>
            <a:off x="507999" y="1549400"/>
            <a:ext cx="10922001" cy="2946400"/>
            <a:chOff x="508000" y="1282700"/>
            <a:chExt cx="4927600" cy="2946400"/>
          </a:xfrm>
        </p:grpSpPr>
        <p:sp>
          <p:nvSpPr>
            <p:cNvPr id="6" name="Rounded Rectangle 5"/>
            <p:cNvSpPr/>
            <p:nvPr/>
          </p:nvSpPr>
          <p:spPr>
            <a:xfrm>
              <a:off x="508000" y="1592018"/>
              <a:ext cx="4927600" cy="2637082"/>
            </a:xfrm>
            <a:prstGeom prst="roundRect">
              <a:avLst>
                <a:gd name="adj" fmla="val 3179"/>
              </a:avLst>
            </a:prstGeom>
            <a:solidFill>
              <a:schemeClr val="accent6">
                <a:lumMod val="20000"/>
                <a:lumOff val="80000"/>
              </a:schemeClr>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tlCol="0" anchor="t"/>
            <a:lstStyle/>
            <a:p>
              <a:pPr marL="344479" lvl="1" indent="-342891">
                <a:spcBef>
                  <a:spcPts val="600"/>
                </a:spcBef>
                <a:buSzPts val="1800"/>
                <a:buFont typeface="Noto Sans Symbols"/>
                <a:buChar char="⇥"/>
              </a:pPr>
              <a:r>
                <a:rPr lang="en-US" sz="1800" dirty="0">
                  <a:solidFill>
                    <a:srgbClr val="000000"/>
                  </a:solidFill>
                  <a:cs typeface="Arial"/>
                </a:rPr>
                <a:t>Speed and quality are the huge benefits of Continuous testing</a:t>
              </a:r>
            </a:p>
            <a:p>
              <a:pPr marL="344479" lvl="1" indent="-342891">
                <a:spcBef>
                  <a:spcPts val="600"/>
                </a:spcBef>
                <a:buSzPts val="1800"/>
                <a:buFont typeface="Noto Sans Symbols"/>
                <a:buChar char="⇥"/>
              </a:pPr>
              <a:r>
                <a:rPr lang="en-US" sz="1800" dirty="0">
                  <a:solidFill>
                    <a:srgbClr val="000000"/>
                  </a:solidFill>
                  <a:cs typeface="Arial"/>
                </a:rPr>
                <a:t>The feedback on new code will be faster and quicker</a:t>
              </a:r>
            </a:p>
            <a:p>
              <a:pPr marL="344479" lvl="1" indent="-342891">
                <a:spcBef>
                  <a:spcPts val="600"/>
                </a:spcBef>
                <a:buSzPts val="1800"/>
                <a:buFont typeface="Noto Sans Symbols"/>
                <a:buChar char="⇥"/>
              </a:pPr>
              <a:r>
                <a:rPr lang="en-US" sz="1800" dirty="0">
                  <a:solidFill>
                    <a:srgbClr val="000000"/>
                  </a:solidFill>
                  <a:cs typeface="Arial"/>
                </a:rPr>
                <a:t>It boosts the confidence of the team and encourages them to improve continuously.</a:t>
              </a:r>
            </a:p>
            <a:p>
              <a:pPr marL="344479" lvl="1" indent="-342891">
                <a:spcBef>
                  <a:spcPts val="600"/>
                </a:spcBef>
                <a:buSzPts val="1800"/>
                <a:buFont typeface="Noto Sans Symbols"/>
                <a:buChar char="⇥"/>
              </a:pPr>
              <a:r>
                <a:rPr lang="en-US" sz="1800" dirty="0">
                  <a:solidFill>
                    <a:srgbClr val="000000"/>
                  </a:solidFill>
                  <a:cs typeface="Arial"/>
                </a:rPr>
                <a:t>Continuous testing is important process in the continuous delivery pipeline</a:t>
              </a:r>
            </a:p>
            <a:p>
              <a:pPr marL="344479" lvl="1" indent="-342891">
                <a:spcBef>
                  <a:spcPts val="600"/>
                </a:spcBef>
                <a:buSzPts val="1800"/>
                <a:buFont typeface="Noto Sans Symbols"/>
                <a:buChar char="⇥"/>
              </a:pPr>
              <a:r>
                <a:rPr lang="en-US" sz="1800" dirty="0">
                  <a:solidFill>
                    <a:srgbClr val="000000"/>
                  </a:solidFill>
                  <a:cs typeface="Arial"/>
                </a:rPr>
                <a:t>Continuous testing includes, various testing phases where automated quality gates and automated tests are executed automatically</a:t>
              </a:r>
            </a:p>
          </p:txBody>
        </p:sp>
        <p:sp>
          <p:nvSpPr>
            <p:cNvPr id="7" name="Rounded Rectangle 6"/>
            <p:cNvSpPr/>
            <p:nvPr/>
          </p:nvSpPr>
          <p:spPr>
            <a:xfrm>
              <a:off x="508000" y="1282700"/>
              <a:ext cx="4927600" cy="660400"/>
            </a:xfrm>
            <a:prstGeom prst="roundRect">
              <a:avLst>
                <a:gd name="adj" fmla="val 26282"/>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28594">
                <a:spcBef>
                  <a:spcPts val="600"/>
                </a:spcBef>
                <a:spcAft>
                  <a:spcPts val="600"/>
                </a:spcAft>
                <a:buSzPts val="1800"/>
              </a:pPr>
              <a:r>
                <a:rPr lang="en-US" sz="2000" b="1" dirty="0">
                  <a:solidFill>
                    <a:schemeClr val="bg1"/>
                  </a:solidFill>
                  <a:cs typeface="Arial"/>
                </a:rPr>
                <a:t>Continuous testing</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2"/>
          <p:cNvSpPr txBox="1">
            <a:spLocks noGrp="1"/>
          </p:cNvSpPr>
          <p:nvPr>
            <p:ph type="title"/>
          </p:nvPr>
        </p:nvSpPr>
        <p:spPr/>
        <p:txBody>
          <a:bodyPr/>
          <a:lstStyle/>
          <a:p>
            <a:r>
              <a:rPr lang="en-US" smtClean="0"/>
              <a:t>1.3.4 Continuous Testing</a:t>
            </a:r>
            <a:endParaRPr lang="en-US"/>
          </a:p>
        </p:txBody>
      </p:sp>
      <p:sp>
        <p:nvSpPr>
          <p:cNvPr id="4" name="Text Placeholder 3"/>
          <p:cNvSpPr>
            <a:spLocks noGrp="1"/>
          </p:cNvSpPr>
          <p:nvPr>
            <p:ph type="body" idx="2"/>
          </p:nvPr>
        </p:nvSpPr>
        <p:spPr/>
        <p:txBody>
          <a:bodyPr/>
          <a:lstStyle/>
          <a:p>
            <a:r>
              <a:rPr lang="en-US" dirty="0" smtClean="0"/>
              <a:t> </a:t>
            </a:r>
            <a:endParaRPr lang="en-US" dirty="0"/>
          </a:p>
        </p:txBody>
      </p:sp>
      <p:sp>
        <p:nvSpPr>
          <p:cNvPr id="281" name="Google Shape;281;p52"/>
          <p:cNvSpPr txBox="1"/>
          <p:nvPr/>
        </p:nvSpPr>
        <p:spPr>
          <a:xfrm>
            <a:off x="5114827" y="5908628"/>
            <a:ext cx="2268400" cy="993600"/>
          </a:xfrm>
          <a:prstGeom prst="rect">
            <a:avLst/>
          </a:prstGeom>
          <a:noFill/>
          <a:ln>
            <a:noFill/>
          </a:ln>
        </p:spPr>
        <p:txBody>
          <a:bodyPr spcFirstLastPara="1" wrap="square" lIns="121900" tIns="121900" rIns="121900" bIns="121900" anchor="ctr" anchorCtr="0">
            <a:noAutofit/>
          </a:bodyPr>
          <a:lstStyle/>
          <a:p>
            <a:pPr algn="ctr">
              <a:buSzPts val="1400"/>
            </a:pPr>
            <a:r>
              <a:rPr lang="en-US">
                <a:solidFill>
                  <a:srgbClr val="FFFFFF"/>
                </a:solidFill>
                <a:latin typeface="Roboto"/>
                <a:ea typeface="Roboto"/>
                <a:cs typeface="Roboto"/>
                <a:sym typeface="Roboto"/>
              </a:rPr>
              <a:t>Faster Iterations</a:t>
            </a:r>
            <a:endParaRPr>
              <a:solidFill>
                <a:srgbClr val="FFFFFF"/>
              </a:solidFill>
              <a:latin typeface="Roboto"/>
              <a:ea typeface="Roboto"/>
              <a:cs typeface="Roboto"/>
              <a:sym typeface="Roboto"/>
            </a:endParaRPr>
          </a:p>
        </p:txBody>
      </p:sp>
      <p:grpSp>
        <p:nvGrpSpPr>
          <p:cNvPr id="65" name="Group 64"/>
          <p:cNvGrpSpPr/>
          <p:nvPr/>
        </p:nvGrpSpPr>
        <p:grpSpPr>
          <a:xfrm>
            <a:off x="601516" y="1348536"/>
            <a:ext cx="10720745" cy="4953567"/>
            <a:chOff x="638092" y="1389174"/>
            <a:chExt cx="10720745" cy="4953567"/>
          </a:xfrm>
        </p:grpSpPr>
        <p:grpSp>
          <p:nvGrpSpPr>
            <p:cNvPr id="12" name="Group 11"/>
            <p:cNvGrpSpPr/>
            <p:nvPr/>
          </p:nvGrpSpPr>
          <p:grpSpPr>
            <a:xfrm>
              <a:off x="844918" y="1892456"/>
              <a:ext cx="10272244" cy="4282050"/>
              <a:chOff x="442582" y="1892456"/>
              <a:chExt cx="10272244" cy="4282050"/>
            </a:xfrm>
          </p:grpSpPr>
          <p:sp>
            <p:nvSpPr>
              <p:cNvPr id="2" name="Right Arrow 1"/>
              <p:cNvSpPr/>
              <p:nvPr/>
            </p:nvSpPr>
            <p:spPr>
              <a:xfrm>
                <a:off x="2023364" y="2172178"/>
                <a:ext cx="1025145" cy="535295"/>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Integrate</a:t>
                </a:r>
                <a:endParaRPr lang="en-US" sz="1400" dirty="0"/>
              </a:p>
            </p:txBody>
          </p:sp>
          <p:sp>
            <p:nvSpPr>
              <p:cNvPr id="7" name="Right Arrow 6"/>
              <p:cNvSpPr/>
              <p:nvPr/>
            </p:nvSpPr>
            <p:spPr>
              <a:xfrm>
                <a:off x="2023364" y="3768290"/>
                <a:ext cx="1025145" cy="535295"/>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Integrate</a:t>
                </a:r>
                <a:endParaRPr lang="en-US" sz="1400" dirty="0"/>
              </a:p>
            </p:txBody>
          </p:sp>
          <p:sp>
            <p:nvSpPr>
              <p:cNvPr id="8" name="Right Arrow 7"/>
              <p:cNvSpPr/>
              <p:nvPr/>
            </p:nvSpPr>
            <p:spPr>
              <a:xfrm>
                <a:off x="2023364" y="5329615"/>
                <a:ext cx="1025145" cy="535295"/>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Integrate</a:t>
                </a:r>
                <a:endParaRPr lang="en-US" sz="1400" dirty="0"/>
              </a:p>
            </p:txBody>
          </p:sp>
          <p:sp>
            <p:nvSpPr>
              <p:cNvPr id="9" name="Right Arrow 8"/>
              <p:cNvSpPr/>
              <p:nvPr/>
            </p:nvSpPr>
            <p:spPr>
              <a:xfrm>
                <a:off x="3521576" y="2257018"/>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10" name="Right Arrow 9"/>
              <p:cNvSpPr/>
              <p:nvPr/>
            </p:nvSpPr>
            <p:spPr>
              <a:xfrm>
                <a:off x="3521576" y="3853130"/>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11" name="Right Arrow 10"/>
              <p:cNvSpPr/>
              <p:nvPr/>
            </p:nvSpPr>
            <p:spPr>
              <a:xfrm>
                <a:off x="3521576" y="5414455"/>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3" name="Rectangle 2"/>
              <p:cNvSpPr/>
              <p:nvPr/>
            </p:nvSpPr>
            <p:spPr>
              <a:xfrm>
                <a:off x="4071933" y="2155989"/>
                <a:ext cx="1021978"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 Test</a:t>
                </a:r>
                <a:endParaRPr lang="en-US" sz="1400" dirty="0"/>
              </a:p>
            </p:txBody>
          </p:sp>
          <p:sp>
            <p:nvSpPr>
              <p:cNvPr id="13" name="Rectangle 12"/>
              <p:cNvSpPr/>
              <p:nvPr/>
            </p:nvSpPr>
            <p:spPr>
              <a:xfrm>
                <a:off x="5670765" y="2155989"/>
                <a:ext cx="1021978"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System Test</a:t>
                </a:r>
                <a:endParaRPr lang="en-US" sz="1400" dirty="0"/>
              </a:p>
            </p:txBody>
          </p:sp>
          <p:sp>
            <p:nvSpPr>
              <p:cNvPr id="14" name="Rectangle 13"/>
              <p:cNvSpPr/>
              <p:nvPr/>
            </p:nvSpPr>
            <p:spPr>
              <a:xfrm>
                <a:off x="7269597" y="2155989"/>
                <a:ext cx="1084851"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Regression Test</a:t>
                </a:r>
                <a:endParaRPr lang="en-US" sz="1400" dirty="0"/>
              </a:p>
            </p:txBody>
          </p:sp>
          <p:sp>
            <p:nvSpPr>
              <p:cNvPr id="16" name="Rectangle 15"/>
              <p:cNvSpPr/>
              <p:nvPr/>
            </p:nvSpPr>
            <p:spPr>
              <a:xfrm>
                <a:off x="8931302" y="2155989"/>
                <a:ext cx="560991"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UAT</a:t>
                </a:r>
                <a:endParaRPr lang="en-US" sz="1400" dirty="0"/>
              </a:p>
            </p:txBody>
          </p:sp>
          <p:sp>
            <p:nvSpPr>
              <p:cNvPr id="17" name="Rectangle 16"/>
              <p:cNvSpPr/>
              <p:nvPr/>
            </p:nvSpPr>
            <p:spPr>
              <a:xfrm>
                <a:off x="10076805" y="2155989"/>
                <a:ext cx="638021"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a:t>
                </a:r>
                <a:endParaRPr lang="en-US" sz="1400" b="1" dirty="0"/>
              </a:p>
            </p:txBody>
          </p:sp>
          <p:sp>
            <p:nvSpPr>
              <p:cNvPr id="21" name="Right Arrow 20"/>
              <p:cNvSpPr/>
              <p:nvPr/>
            </p:nvSpPr>
            <p:spPr>
              <a:xfrm>
                <a:off x="5120408" y="2257018"/>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22" name="Right Arrow 21"/>
              <p:cNvSpPr/>
              <p:nvPr/>
            </p:nvSpPr>
            <p:spPr>
              <a:xfrm>
                <a:off x="5120408" y="3853130"/>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23" name="Right Arrow 22"/>
              <p:cNvSpPr/>
              <p:nvPr/>
            </p:nvSpPr>
            <p:spPr>
              <a:xfrm>
                <a:off x="5120408" y="5414455"/>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24" name="Right Arrow 23"/>
              <p:cNvSpPr/>
              <p:nvPr/>
            </p:nvSpPr>
            <p:spPr>
              <a:xfrm>
                <a:off x="6719240" y="2257018"/>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25" name="Right Arrow 24"/>
              <p:cNvSpPr/>
              <p:nvPr/>
            </p:nvSpPr>
            <p:spPr>
              <a:xfrm>
                <a:off x="6719240" y="3853130"/>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26" name="Right Arrow 25"/>
              <p:cNvSpPr/>
              <p:nvPr/>
            </p:nvSpPr>
            <p:spPr>
              <a:xfrm>
                <a:off x="6719240" y="5414455"/>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27" name="Right Arrow 26"/>
              <p:cNvSpPr/>
              <p:nvPr/>
            </p:nvSpPr>
            <p:spPr>
              <a:xfrm>
                <a:off x="8380945" y="2257018"/>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28" name="Right Arrow 27"/>
              <p:cNvSpPr/>
              <p:nvPr/>
            </p:nvSpPr>
            <p:spPr>
              <a:xfrm>
                <a:off x="8380945" y="3853130"/>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29" name="Right Arrow 28"/>
              <p:cNvSpPr/>
              <p:nvPr/>
            </p:nvSpPr>
            <p:spPr>
              <a:xfrm>
                <a:off x="8380945" y="5414455"/>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30" name="Right Arrow 29"/>
              <p:cNvSpPr/>
              <p:nvPr/>
            </p:nvSpPr>
            <p:spPr>
              <a:xfrm>
                <a:off x="9512540" y="2257018"/>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31" name="Right Arrow 30"/>
              <p:cNvSpPr/>
              <p:nvPr/>
            </p:nvSpPr>
            <p:spPr>
              <a:xfrm>
                <a:off x="9512540" y="3853130"/>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32" name="Right Arrow 31"/>
              <p:cNvSpPr/>
              <p:nvPr/>
            </p:nvSpPr>
            <p:spPr>
              <a:xfrm>
                <a:off x="9512540" y="5414455"/>
                <a:ext cx="523860" cy="365614"/>
              </a:xfrm>
              <a:prstGeom prst="rightArrow">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Auto</a:t>
                </a:r>
                <a:endParaRPr lang="en-US" sz="1400" dirty="0"/>
              </a:p>
            </p:txBody>
          </p:sp>
          <p:sp>
            <p:nvSpPr>
              <p:cNvPr id="33" name="Rectangle 32"/>
              <p:cNvSpPr/>
              <p:nvPr/>
            </p:nvSpPr>
            <p:spPr>
              <a:xfrm>
                <a:off x="4071933" y="3752101"/>
                <a:ext cx="1021978"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 Test</a:t>
                </a:r>
                <a:endParaRPr lang="en-US" sz="1400" dirty="0"/>
              </a:p>
            </p:txBody>
          </p:sp>
          <p:sp>
            <p:nvSpPr>
              <p:cNvPr id="34" name="Rectangle 33"/>
              <p:cNvSpPr/>
              <p:nvPr/>
            </p:nvSpPr>
            <p:spPr>
              <a:xfrm>
                <a:off x="5670765" y="3752101"/>
                <a:ext cx="1021978"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System Test</a:t>
                </a:r>
                <a:endParaRPr lang="en-US" sz="1400" dirty="0"/>
              </a:p>
            </p:txBody>
          </p:sp>
          <p:sp>
            <p:nvSpPr>
              <p:cNvPr id="35" name="Rectangle 34"/>
              <p:cNvSpPr/>
              <p:nvPr/>
            </p:nvSpPr>
            <p:spPr>
              <a:xfrm>
                <a:off x="7269597" y="3752101"/>
                <a:ext cx="1084851"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Regression Test</a:t>
                </a:r>
                <a:endParaRPr lang="en-US" sz="1400" dirty="0"/>
              </a:p>
            </p:txBody>
          </p:sp>
          <p:sp>
            <p:nvSpPr>
              <p:cNvPr id="36" name="Rectangle 35"/>
              <p:cNvSpPr/>
              <p:nvPr/>
            </p:nvSpPr>
            <p:spPr>
              <a:xfrm>
                <a:off x="8931302" y="3752101"/>
                <a:ext cx="560991"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UAT</a:t>
                </a:r>
                <a:endParaRPr lang="en-US" sz="1400" dirty="0"/>
              </a:p>
            </p:txBody>
          </p:sp>
          <p:sp>
            <p:nvSpPr>
              <p:cNvPr id="37" name="Rectangle 36"/>
              <p:cNvSpPr/>
              <p:nvPr/>
            </p:nvSpPr>
            <p:spPr>
              <a:xfrm>
                <a:off x="10076805" y="3752101"/>
                <a:ext cx="638021"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a:t>
                </a:r>
                <a:endParaRPr lang="en-US" sz="1400" b="1" dirty="0"/>
              </a:p>
            </p:txBody>
          </p:sp>
          <p:sp>
            <p:nvSpPr>
              <p:cNvPr id="38" name="Rectangle 37"/>
              <p:cNvSpPr/>
              <p:nvPr/>
            </p:nvSpPr>
            <p:spPr>
              <a:xfrm>
                <a:off x="4071933" y="5313426"/>
                <a:ext cx="1021978"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 Test</a:t>
                </a:r>
                <a:endParaRPr lang="en-US" sz="1400" dirty="0"/>
              </a:p>
            </p:txBody>
          </p:sp>
          <p:sp>
            <p:nvSpPr>
              <p:cNvPr id="39" name="Rectangle 38"/>
              <p:cNvSpPr/>
              <p:nvPr/>
            </p:nvSpPr>
            <p:spPr>
              <a:xfrm>
                <a:off x="5670765" y="5313426"/>
                <a:ext cx="1021978"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System Test</a:t>
                </a:r>
                <a:endParaRPr lang="en-US" sz="1400" dirty="0"/>
              </a:p>
            </p:txBody>
          </p:sp>
          <p:sp>
            <p:nvSpPr>
              <p:cNvPr id="40" name="Rectangle 39"/>
              <p:cNvSpPr/>
              <p:nvPr/>
            </p:nvSpPr>
            <p:spPr>
              <a:xfrm>
                <a:off x="7269597" y="5313426"/>
                <a:ext cx="1084851"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Regression Test</a:t>
                </a:r>
                <a:endParaRPr lang="en-US" sz="1400" dirty="0"/>
              </a:p>
            </p:txBody>
          </p:sp>
          <p:sp>
            <p:nvSpPr>
              <p:cNvPr id="41" name="Rectangle 40"/>
              <p:cNvSpPr/>
              <p:nvPr/>
            </p:nvSpPr>
            <p:spPr>
              <a:xfrm>
                <a:off x="8931302" y="5313426"/>
                <a:ext cx="560991"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UAT</a:t>
                </a:r>
                <a:endParaRPr lang="en-US" sz="1400" dirty="0"/>
              </a:p>
            </p:txBody>
          </p:sp>
          <p:sp>
            <p:nvSpPr>
              <p:cNvPr id="42" name="Rectangle 41"/>
              <p:cNvSpPr/>
              <p:nvPr/>
            </p:nvSpPr>
            <p:spPr>
              <a:xfrm>
                <a:off x="10076805" y="5313426"/>
                <a:ext cx="638021" cy="567672"/>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a:t>
                </a:r>
                <a:endParaRPr lang="en-US" sz="1400" b="1" dirty="0"/>
              </a:p>
            </p:txBody>
          </p:sp>
          <p:sp>
            <p:nvSpPr>
              <p:cNvPr id="5" name="Rectangle 4"/>
              <p:cNvSpPr/>
              <p:nvPr/>
            </p:nvSpPr>
            <p:spPr>
              <a:xfrm rot="5400000">
                <a:off x="1144017" y="3842538"/>
                <a:ext cx="4282050" cy="381885"/>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t>Continuous Integration</a:t>
                </a:r>
                <a:endParaRPr lang="en-US" sz="1800" b="1" dirty="0"/>
              </a:p>
            </p:txBody>
          </p:sp>
          <p:pic>
            <p:nvPicPr>
              <p:cNvPr id="44" name="Picture 43"/>
              <p:cNvPicPr>
                <a:picLocks noChangeAspect="1"/>
              </p:cNvPicPr>
              <p:nvPr/>
            </p:nvPicPr>
            <p:blipFill>
              <a:blip r:embed="rId3"/>
              <a:stretch>
                <a:fillRect/>
              </a:stretch>
            </p:blipFill>
            <p:spPr>
              <a:xfrm flipH="1">
                <a:off x="442582" y="1985981"/>
                <a:ext cx="664522" cy="737680"/>
              </a:xfrm>
              <a:prstGeom prst="rect">
                <a:avLst/>
              </a:prstGeom>
            </p:spPr>
          </p:pic>
          <p:grpSp>
            <p:nvGrpSpPr>
              <p:cNvPr id="45" name="Group 44"/>
              <p:cNvGrpSpPr/>
              <p:nvPr/>
            </p:nvGrpSpPr>
            <p:grpSpPr>
              <a:xfrm>
                <a:off x="1053685" y="2081837"/>
                <a:ext cx="783140" cy="656166"/>
                <a:chOff x="175784" y="3370850"/>
                <a:chExt cx="1047768" cy="877889"/>
              </a:xfrm>
            </p:grpSpPr>
            <p:pic>
              <p:nvPicPr>
                <p:cNvPr id="46" name="Picture 45"/>
                <p:cNvPicPr>
                  <a:picLocks noChangeAspect="1"/>
                </p:cNvPicPr>
                <p:nvPr/>
              </p:nvPicPr>
              <p:blipFill>
                <a:blip r:embed="rId4"/>
                <a:stretch>
                  <a:fillRect/>
                </a:stretch>
              </p:blipFill>
              <p:spPr>
                <a:xfrm>
                  <a:off x="175784" y="3370850"/>
                  <a:ext cx="487716" cy="877889"/>
                </a:xfrm>
                <a:prstGeom prst="rect">
                  <a:avLst/>
                </a:prstGeom>
                <a:scene3d>
                  <a:camera prst="perspectiveAbove"/>
                  <a:lightRig rig="threePt" dir="t"/>
                </a:scene3d>
              </p:spPr>
            </p:pic>
            <p:grpSp>
              <p:nvGrpSpPr>
                <p:cNvPr id="47" name="Group 46"/>
                <p:cNvGrpSpPr/>
                <p:nvPr/>
              </p:nvGrpSpPr>
              <p:grpSpPr>
                <a:xfrm>
                  <a:off x="626652" y="3431043"/>
                  <a:ext cx="596900" cy="760233"/>
                  <a:chOff x="514351" y="3403673"/>
                  <a:chExt cx="596900" cy="760233"/>
                </a:xfrm>
              </p:grpSpPr>
              <p:sp>
                <p:nvSpPr>
                  <p:cNvPr id="48" name="Can 47"/>
                  <p:cNvSpPr/>
                  <p:nvPr/>
                </p:nvSpPr>
                <p:spPr>
                  <a:xfrm>
                    <a:off x="527051" y="4000191"/>
                    <a:ext cx="476249" cy="163715"/>
                  </a:xfrm>
                  <a:prstGeom prst="can">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49" name="Rounded Rectangle 48"/>
                  <p:cNvSpPr/>
                  <p:nvPr/>
                </p:nvSpPr>
                <p:spPr>
                  <a:xfrm>
                    <a:off x="731144" y="3792921"/>
                    <a:ext cx="107949" cy="262905"/>
                  </a:xfrm>
                  <a:prstGeom prst="roundRect">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50" name="Freeform 49"/>
                  <p:cNvSpPr/>
                  <p:nvPr/>
                </p:nvSpPr>
                <p:spPr>
                  <a:xfrm>
                    <a:off x="514351" y="3403673"/>
                    <a:ext cx="596900" cy="520700"/>
                  </a:xfrm>
                  <a:custGeom>
                    <a:avLst/>
                    <a:gdLst>
                      <a:gd name="connsiteX0" fmla="*/ 0 w 596900"/>
                      <a:gd name="connsiteY0" fmla="*/ 469900 h 520700"/>
                      <a:gd name="connsiteX1" fmla="*/ 114300 w 596900"/>
                      <a:gd name="connsiteY1" fmla="*/ 0 h 520700"/>
                      <a:gd name="connsiteX2" fmla="*/ 596900 w 596900"/>
                      <a:gd name="connsiteY2" fmla="*/ 50800 h 520700"/>
                      <a:gd name="connsiteX3" fmla="*/ 482600 w 596900"/>
                      <a:gd name="connsiteY3" fmla="*/ 520700 h 520700"/>
                      <a:gd name="connsiteX4" fmla="*/ 0 w 596900"/>
                      <a:gd name="connsiteY4" fmla="*/ 4699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20700">
                        <a:moveTo>
                          <a:pt x="0" y="469900"/>
                        </a:moveTo>
                        <a:lnTo>
                          <a:pt x="114300" y="0"/>
                        </a:lnTo>
                        <a:lnTo>
                          <a:pt x="596900" y="50800"/>
                        </a:lnTo>
                        <a:lnTo>
                          <a:pt x="482600" y="520700"/>
                        </a:lnTo>
                        <a:lnTo>
                          <a:pt x="0" y="469900"/>
                        </a:lnTo>
                        <a:close/>
                      </a:path>
                    </a:pathLst>
                  </a:custGeom>
                  <a:solidFill>
                    <a:schemeClr val="accent5">
                      <a:lumMod val="20000"/>
                      <a:lumOff val="80000"/>
                    </a:schemeClr>
                  </a:solidFill>
                  <a:ln w="47625" cmpd="thickThin">
                    <a:solidFill>
                      <a:srgbClr val="44546A"/>
                    </a:solidFill>
                  </a:ln>
                  <a:effectLst>
                    <a:innerShdw blurRad="292100" dist="50800" dir="8400000">
                      <a:srgbClr val="0B8F5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grpSp>
          </p:grpSp>
          <p:pic>
            <p:nvPicPr>
              <p:cNvPr id="51" name="Picture 50"/>
              <p:cNvPicPr>
                <a:picLocks noChangeAspect="1"/>
              </p:cNvPicPr>
              <p:nvPr/>
            </p:nvPicPr>
            <p:blipFill>
              <a:blip r:embed="rId3"/>
              <a:stretch>
                <a:fillRect/>
              </a:stretch>
            </p:blipFill>
            <p:spPr>
              <a:xfrm flipH="1">
                <a:off x="442582" y="3561192"/>
                <a:ext cx="664522" cy="737680"/>
              </a:xfrm>
              <a:prstGeom prst="rect">
                <a:avLst/>
              </a:prstGeom>
            </p:spPr>
          </p:pic>
          <p:grpSp>
            <p:nvGrpSpPr>
              <p:cNvPr id="52" name="Group 51"/>
              <p:cNvGrpSpPr/>
              <p:nvPr/>
            </p:nvGrpSpPr>
            <p:grpSpPr>
              <a:xfrm>
                <a:off x="1053685" y="3657048"/>
                <a:ext cx="783140" cy="656166"/>
                <a:chOff x="175784" y="3370850"/>
                <a:chExt cx="1047768" cy="877889"/>
              </a:xfrm>
            </p:grpSpPr>
            <p:pic>
              <p:nvPicPr>
                <p:cNvPr id="53" name="Picture 52"/>
                <p:cNvPicPr>
                  <a:picLocks noChangeAspect="1"/>
                </p:cNvPicPr>
                <p:nvPr/>
              </p:nvPicPr>
              <p:blipFill>
                <a:blip r:embed="rId4"/>
                <a:stretch>
                  <a:fillRect/>
                </a:stretch>
              </p:blipFill>
              <p:spPr>
                <a:xfrm>
                  <a:off x="175784" y="3370850"/>
                  <a:ext cx="487716" cy="877889"/>
                </a:xfrm>
                <a:prstGeom prst="rect">
                  <a:avLst/>
                </a:prstGeom>
                <a:scene3d>
                  <a:camera prst="perspectiveAbove"/>
                  <a:lightRig rig="threePt" dir="t"/>
                </a:scene3d>
              </p:spPr>
            </p:pic>
            <p:grpSp>
              <p:nvGrpSpPr>
                <p:cNvPr id="54" name="Group 53"/>
                <p:cNvGrpSpPr/>
                <p:nvPr/>
              </p:nvGrpSpPr>
              <p:grpSpPr>
                <a:xfrm>
                  <a:off x="626652" y="3431043"/>
                  <a:ext cx="596900" cy="760233"/>
                  <a:chOff x="514351" y="3403673"/>
                  <a:chExt cx="596900" cy="760233"/>
                </a:xfrm>
              </p:grpSpPr>
              <p:sp>
                <p:nvSpPr>
                  <p:cNvPr id="55" name="Can 54"/>
                  <p:cNvSpPr/>
                  <p:nvPr/>
                </p:nvSpPr>
                <p:spPr>
                  <a:xfrm>
                    <a:off x="527051" y="4000191"/>
                    <a:ext cx="476249" cy="163715"/>
                  </a:xfrm>
                  <a:prstGeom prst="can">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56" name="Rounded Rectangle 55"/>
                  <p:cNvSpPr/>
                  <p:nvPr/>
                </p:nvSpPr>
                <p:spPr>
                  <a:xfrm>
                    <a:off x="731144" y="3792921"/>
                    <a:ext cx="107949" cy="262905"/>
                  </a:xfrm>
                  <a:prstGeom prst="roundRect">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57" name="Freeform 56"/>
                  <p:cNvSpPr/>
                  <p:nvPr/>
                </p:nvSpPr>
                <p:spPr>
                  <a:xfrm>
                    <a:off x="514351" y="3403673"/>
                    <a:ext cx="596900" cy="520700"/>
                  </a:xfrm>
                  <a:custGeom>
                    <a:avLst/>
                    <a:gdLst>
                      <a:gd name="connsiteX0" fmla="*/ 0 w 596900"/>
                      <a:gd name="connsiteY0" fmla="*/ 469900 h 520700"/>
                      <a:gd name="connsiteX1" fmla="*/ 114300 w 596900"/>
                      <a:gd name="connsiteY1" fmla="*/ 0 h 520700"/>
                      <a:gd name="connsiteX2" fmla="*/ 596900 w 596900"/>
                      <a:gd name="connsiteY2" fmla="*/ 50800 h 520700"/>
                      <a:gd name="connsiteX3" fmla="*/ 482600 w 596900"/>
                      <a:gd name="connsiteY3" fmla="*/ 520700 h 520700"/>
                      <a:gd name="connsiteX4" fmla="*/ 0 w 596900"/>
                      <a:gd name="connsiteY4" fmla="*/ 4699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20700">
                        <a:moveTo>
                          <a:pt x="0" y="469900"/>
                        </a:moveTo>
                        <a:lnTo>
                          <a:pt x="114300" y="0"/>
                        </a:lnTo>
                        <a:lnTo>
                          <a:pt x="596900" y="50800"/>
                        </a:lnTo>
                        <a:lnTo>
                          <a:pt x="482600" y="520700"/>
                        </a:lnTo>
                        <a:lnTo>
                          <a:pt x="0" y="469900"/>
                        </a:lnTo>
                        <a:close/>
                      </a:path>
                    </a:pathLst>
                  </a:custGeom>
                  <a:solidFill>
                    <a:schemeClr val="accent5">
                      <a:lumMod val="20000"/>
                      <a:lumOff val="80000"/>
                    </a:schemeClr>
                  </a:solidFill>
                  <a:ln w="47625" cmpd="thickThin">
                    <a:solidFill>
                      <a:srgbClr val="44546A"/>
                    </a:solidFill>
                  </a:ln>
                  <a:effectLst>
                    <a:innerShdw blurRad="292100" dist="50800" dir="8400000">
                      <a:srgbClr val="0B8F5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grpSp>
          </p:grpSp>
          <p:pic>
            <p:nvPicPr>
              <p:cNvPr id="58" name="Picture 57"/>
              <p:cNvPicPr>
                <a:picLocks noChangeAspect="1"/>
              </p:cNvPicPr>
              <p:nvPr/>
            </p:nvPicPr>
            <p:blipFill>
              <a:blip r:embed="rId3"/>
              <a:stretch>
                <a:fillRect/>
              </a:stretch>
            </p:blipFill>
            <p:spPr>
              <a:xfrm flipH="1">
                <a:off x="442582" y="5136403"/>
                <a:ext cx="664522" cy="737680"/>
              </a:xfrm>
              <a:prstGeom prst="rect">
                <a:avLst/>
              </a:prstGeom>
            </p:spPr>
          </p:pic>
          <p:grpSp>
            <p:nvGrpSpPr>
              <p:cNvPr id="59" name="Group 58"/>
              <p:cNvGrpSpPr/>
              <p:nvPr/>
            </p:nvGrpSpPr>
            <p:grpSpPr>
              <a:xfrm>
                <a:off x="1053685" y="5232259"/>
                <a:ext cx="783140" cy="656166"/>
                <a:chOff x="175784" y="3370850"/>
                <a:chExt cx="1047768" cy="877889"/>
              </a:xfrm>
            </p:grpSpPr>
            <p:pic>
              <p:nvPicPr>
                <p:cNvPr id="60" name="Picture 59"/>
                <p:cNvPicPr>
                  <a:picLocks noChangeAspect="1"/>
                </p:cNvPicPr>
                <p:nvPr/>
              </p:nvPicPr>
              <p:blipFill>
                <a:blip r:embed="rId4"/>
                <a:stretch>
                  <a:fillRect/>
                </a:stretch>
              </p:blipFill>
              <p:spPr>
                <a:xfrm>
                  <a:off x="175784" y="3370850"/>
                  <a:ext cx="487716" cy="877889"/>
                </a:xfrm>
                <a:prstGeom prst="rect">
                  <a:avLst/>
                </a:prstGeom>
                <a:scene3d>
                  <a:camera prst="perspectiveAbove"/>
                  <a:lightRig rig="threePt" dir="t"/>
                </a:scene3d>
              </p:spPr>
            </p:pic>
            <p:grpSp>
              <p:nvGrpSpPr>
                <p:cNvPr id="61" name="Group 60"/>
                <p:cNvGrpSpPr/>
                <p:nvPr/>
              </p:nvGrpSpPr>
              <p:grpSpPr>
                <a:xfrm>
                  <a:off x="626652" y="3431043"/>
                  <a:ext cx="596900" cy="760233"/>
                  <a:chOff x="514351" y="3403673"/>
                  <a:chExt cx="596900" cy="760233"/>
                </a:xfrm>
              </p:grpSpPr>
              <p:sp>
                <p:nvSpPr>
                  <p:cNvPr id="62" name="Can 61"/>
                  <p:cNvSpPr/>
                  <p:nvPr/>
                </p:nvSpPr>
                <p:spPr>
                  <a:xfrm>
                    <a:off x="527051" y="4000191"/>
                    <a:ext cx="476249" cy="163715"/>
                  </a:xfrm>
                  <a:prstGeom prst="can">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63" name="Rounded Rectangle 62"/>
                  <p:cNvSpPr/>
                  <p:nvPr/>
                </p:nvSpPr>
                <p:spPr>
                  <a:xfrm>
                    <a:off x="731144" y="3792921"/>
                    <a:ext cx="107949" cy="262905"/>
                  </a:xfrm>
                  <a:prstGeom prst="roundRect">
                    <a:avLst>
                      <a:gd name="adj" fmla="val 50000"/>
                    </a:avLst>
                  </a:prstGeom>
                  <a:solidFill>
                    <a:srgbClr val="0B8F5D"/>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64" name="Freeform 63"/>
                  <p:cNvSpPr/>
                  <p:nvPr/>
                </p:nvSpPr>
                <p:spPr>
                  <a:xfrm>
                    <a:off x="514351" y="3403673"/>
                    <a:ext cx="596900" cy="520700"/>
                  </a:xfrm>
                  <a:custGeom>
                    <a:avLst/>
                    <a:gdLst>
                      <a:gd name="connsiteX0" fmla="*/ 0 w 596900"/>
                      <a:gd name="connsiteY0" fmla="*/ 469900 h 520700"/>
                      <a:gd name="connsiteX1" fmla="*/ 114300 w 596900"/>
                      <a:gd name="connsiteY1" fmla="*/ 0 h 520700"/>
                      <a:gd name="connsiteX2" fmla="*/ 596900 w 596900"/>
                      <a:gd name="connsiteY2" fmla="*/ 50800 h 520700"/>
                      <a:gd name="connsiteX3" fmla="*/ 482600 w 596900"/>
                      <a:gd name="connsiteY3" fmla="*/ 520700 h 520700"/>
                      <a:gd name="connsiteX4" fmla="*/ 0 w 596900"/>
                      <a:gd name="connsiteY4" fmla="*/ 4699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20700">
                        <a:moveTo>
                          <a:pt x="0" y="469900"/>
                        </a:moveTo>
                        <a:lnTo>
                          <a:pt x="114300" y="0"/>
                        </a:lnTo>
                        <a:lnTo>
                          <a:pt x="596900" y="50800"/>
                        </a:lnTo>
                        <a:lnTo>
                          <a:pt x="482600" y="520700"/>
                        </a:lnTo>
                        <a:lnTo>
                          <a:pt x="0" y="469900"/>
                        </a:lnTo>
                        <a:close/>
                      </a:path>
                    </a:pathLst>
                  </a:custGeom>
                  <a:solidFill>
                    <a:schemeClr val="accent5">
                      <a:lumMod val="20000"/>
                      <a:lumOff val="80000"/>
                    </a:schemeClr>
                  </a:solidFill>
                  <a:ln w="47625" cmpd="thickThin">
                    <a:solidFill>
                      <a:srgbClr val="44546A"/>
                    </a:solidFill>
                  </a:ln>
                  <a:effectLst>
                    <a:innerShdw blurRad="292100" dist="50800" dir="8400000">
                      <a:srgbClr val="0B8F5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grpSp>
          </p:grpSp>
        </p:grpSp>
        <p:sp>
          <p:nvSpPr>
            <p:cNvPr id="43" name="Rectangle 42"/>
            <p:cNvSpPr/>
            <p:nvPr/>
          </p:nvSpPr>
          <p:spPr>
            <a:xfrm>
              <a:off x="638092" y="1389174"/>
              <a:ext cx="10720745" cy="4953567"/>
            </a:xfrm>
            <a:prstGeom prst="rect">
              <a:avLst/>
            </a:prstGeom>
            <a:noFill/>
            <a:ln w="571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1"/>
                  </a:solidFill>
                </a:rPr>
                <a:t>PROCESS OF CONTINUOUS TESTING</a:t>
              </a:r>
              <a:endParaRPr lang="en-US" sz="1800" b="1" dirty="0">
                <a:solidFill>
                  <a:schemeClr val="tx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3"/>
          <p:cNvSpPr txBox="1">
            <a:spLocks noGrp="1"/>
          </p:cNvSpPr>
          <p:nvPr>
            <p:ph type="title"/>
          </p:nvPr>
        </p:nvSpPr>
        <p:spPr/>
        <p:txBody>
          <a:bodyPr/>
          <a:lstStyle/>
          <a:p>
            <a:r>
              <a:rPr lang="en-US" smtClean="0"/>
              <a:t>1.3.4 Continuous Testing Tools</a:t>
            </a:r>
            <a:endParaRPr lang="en-US"/>
          </a:p>
        </p:txBody>
      </p:sp>
      <p:sp>
        <p:nvSpPr>
          <p:cNvPr id="4" name="Text Placeholder 3"/>
          <p:cNvSpPr>
            <a:spLocks noGrp="1"/>
          </p:cNvSpPr>
          <p:nvPr>
            <p:ph type="body" idx="2"/>
          </p:nvPr>
        </p:nvSpPr>
        <p:spPr/>
        <p:txBody>
          <a:bodyPr/>
          <a:lstStyle/>
          <a:p>
            <a:r>
              <a:rPr lang="en-US" smtClean="0"/>
              <a:t> </a:t>
            </a:r>
            <a:endParaRPr lang="en-US" dirty="0"/>
          </a:p>
        </p:txBody>
      </p:sp>
      <p:grpSp>
        <p:nvGrpSpPr>
          <p:cNvPr id="31" name="Group 30"/>
          <p:cNvGrpSpPr/>
          <p:nvPr/>
        </p:nvGrpSpPr>
        <p:grpSpPr>
          <a:xfrm>
            <a:off x="1572657" y="1449019"/>
            <a:ext cx="9151578" cy="4696804"/>
            <a:chOff x="722778" y="1524000"/>
            <a:chExt cx="9151578" cy="4696804"/>
          </a:xfrm>
        </p:grpSpPr>
        <p:grpSp>
          <p:nvGrpSpPr>
            <p:cNvPr id="28" name="Group 27"/>
            <p:cNvGrpSpPr/>
            <p:nvPr/>
          </p:nvGrpSpPr>
          <p:grpSpPr>
            <a:xfrm>
              <a:off x="942589" y="1927516"/>
              <a:ext cx="4209152" cy="4065174"/>
              <a:chOff x="942589" y="1927516"/>
              <a:chExt cx="4209152" cy="4065174"/>
            </a:xfrm>
          </p:grpSpPr>
          <p:sp>
            <p:nvSpPr>
              <p:cNvPr id="27" name="Donut 26"/>
              <p:cNvSpPr/>
              <p:nvPr/>
            </p:nvSpPr>
            <p:spPr>
              <a:xfrm>
                <a:off x="1416174" y="2472296"/>
                <a:ext cx="3261981" cy="3261981"/>
              </a:xfrm>
              <a:prstGeom prst="donut">
                <a:avLst>
                  <a:gd name="adj" fmla="val 8867"/>
                </a:avLst>
              </a:prstGeom>
              <a:solidFill>
                <a:srgbClr val="0B9963"/>
              </a:solidFill>
              <a:ln>
                <a:solidFill>
                  <a:srgbClr val="0B99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eeform 7"/>
              <p:cNvSpPr/>
              <p:nvPr/>
            </p:nvSpPr>
            <p:spPr>
              <a:xfrm>
                <a:off x="2540197" y="3600818"/>
                <a:ext cx="1013936" cy="1013936"/>
              </a:xfrm>
              <a:custGeom>
                <a:avLst/>
                <a:gdLst>
                  <a:gd name="connsiteX0" fmla="*/ 0 w 1013936"/>
                  <a:gd name="connsiteY0" fmla="*/ 506968 h 1013936"/>
                  <a:gd name="connsiteX1" fmla="*/ 506968 w 1013936"/>
                  <a:gd name="connsiteY1" fmla="*/ 0 h 1013936"/>
                  <a:gd name="connsiteX2" fmla="*/ 1013936 w 1013936"/>
                  <a:gd name="connsiteY2" fmla="*/ 506968 h 1013936"/>
                  <a:gd name="connsiteX3" fmla="*/ 506968 w 1013936"/>
                  <a:gd name="connsiteY3" fmla="*/ 1013936 h 1013936"/>
                  <a:gd name="connsiteX4" fmla="*/ 0 w 1013936"/>
                  <a:gd name="connsiteY4" fmla="*/ 506968 h 1013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936" h="1013936">
                    <a:moveTo>
                      <a:pt x="0" y="506968"/>
                    </a:moveTo>
                    <a:cubicBezTo>
                      <a:pt x="0" y="226977"/>
                      <a:pt x="226977" y="0"/>
                      <a:pt x="506968" y="0"/>
                    </a:cubicBezTo>
                    <a:cubicBezTo>
                      <a:pt x="786959" y="0"/>
                      <a:pt x="1013936" y="226977"/>
                      <a:pt x="1013936" y="506968"/>
                    </a:cubicBezTo>
                    <a:cubicBezTo>
                      <a:pt x="1013936" y="786959"/>
                      <a:pt x="786959" y="1013936"/>
                      <a:pt x="506968" y="1013936"/>
                    </a:cubicBezTo>
                    <a:cubicBezTo>
                      <a:pt x="226977" y="1013936"/>
                      <a:pt x="0" y="786959"/>
                      <a:pt x="0" y="506968"/>
                    </a:cubicBezTo>
                    <a:close/>
                  </a:path>
                </a:pathLst>
              </a:custGeom>
              <a:solidFill>
                <a:srgbClr val="44546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8967" tIns="178967" rIns="178967" bIns="178967" numCol="1" spcCol="1270" anchor="ctr" anchorCtr="0">
                <a:noAutofit/>
              </a:bodyPr>
              <a:lstStyle/>
              <a:p>
                <a:pPr lvl="0" algn="ctr" defTabSz="1066800">
                  <a:lnSpc>
                    <a:spcPct val="90000"/>
                  </a:lnSpc>
                  <a:spcBef>
                    <a:spcPct val="0"/>
                  </a:spcBef>
                  <a:spcAft>
                    <a:spcPct val="35000"/>
                  </a:spcAft>
                </a:pPr>
                <a:r>
                  <a:rPr lang="en-US" sz="1600" b="1" kern="1200" dirty="0" smtClean="0"/>
                  <a:t>Java</a:t>
                </a:r>
                <a:endParaRPr lang="en-US" sz="1600" b="1" kern="1200" dirty="0"/>
              </a:p>
            </p:txBody>
          </p:sp>
          <p:sp>
            <p:nvSpPr>
              <p:cNvPr id="9" name="Freeform 8"/>
              <p:cNvSpPr/>
              <p:nvPr/>
            </p:nvSpPr>
            <p:spPr>
              <a:xfrm rot="16200000">
                <a:off x="2939607" y="3266291"/>
                <a:ext cx="215116" cy="275349"/>
              </a:xfrm>
              <a:custGeom>
                <a:avLst/>
                <a:gdLst>
                  <a:gd name="connsiteX0" fmla="*/ 0 w 215116"/>
                  <a:gd name="connsiteY0" fmla="*/ 55070 h 275349"/>
                  <a:gd name="connsiteX1" fmla="*/ 107558 w 215116"/>
                  <a:gd name="connsiteY1" fmla="*/ 55070 h 275349"/>
                  <a:gd name="connsiteX2" fmla="*/ 107558 w 215116"/>
                  <a:gd name="connsiteY2" fmla="*/ 0 h 275349"/>
                  <a:gd name="connsiteX3" fmla="*/ 215116 w 215116"/>
                  <a:gd name="connsiteY3" fmla="*/ 137675 h 275349"/>
                  <a:gd name="connsiteX4" fmla="*/ 107558 w 215116"/>
                  <a:gd name="connsiteY4" fmla="*/ 275349 h 275349"/>
                  <a:gd name="connsiteX5" fmla="*/ 107558 w 215116"/>
                  <a:gd name="connsiteY5" fmla="*/ 220279 h 275349"/>
                  <a:gd name="connsiteX6" fmla="*/ 0 w 215116"/>
                  <a:gd name="connsiteY6" fmla="*/ 220279 h 275349"/>
                  <a:gd name="connsiteX7" fmla="*/ 0 w 215116"/>
                  <a:gd name="connsiteY7" fmla="*/ 55070 h 27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16" h="275349">
                    <a:moveTo>
                      <a:pt x="0" y="55070"/>
                    </a:moveTo>
                    <a:lnTo>
                      <a:pt x="107558" y="55070"/>
                    </a:lnTo>
                    <a:lnTo>
                      <a:pt x="107558" y="0"/>
                    </a:lnTo>
                    <a:lnTo>
                      <a:pt x="215116" y="137675"/>
                    </a:lnTo>
                    <a:lnTo>
                      <a:pt x="107558" y="275349"/>
                    </a:lnTo>
                    <a:lnTo>
                      <a:pt x="107558" y="220279"/>
                    </a:lnTo>
                    <a:lnTo>
                      <a:pt x="0" y="220279"/>
                    </a:lnTo>
                    <a:lnTo>
                      <a:pt x="0" y="5507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55070" rIns="64536" bIns="55070" numCol="1" spcCol="1270" anchor="ctr" anchorCtr="0">
                <a:noAutofit/>
              </a:bodyPr>
              <a:lstStyle/>
              <a:p>
                <a:pPr lvl="0" algn="ctr" defTabSz="488950">
                  <a:lnSpc>
                    <a:spcPct val="90000"/>
                  </a:lnSpc>
                  <a:spcBef>
                    <a:spcPct val="0"/>
                  </a:spcBef>
                  <a:spcAft>
                    <a:spcPct val="35000"/>
                  </a:spcAft>
                </a:pPr>
                <a:endParaRPr lang="en-US" sz="1100" kern="1200"/>
              </a:p>
            </p:txBody>
          </p:sp>
          <p:sp>
            <p:nvSpPr>
              <p:cNvPr id="10" name="Freeform 9"/>
              <p:cNvSpPr/>
              <p:nvPr/>
            </p:nvSpPr>
            <p:spPr>
              <a:xfrm>
                <a:off x="2413455" y="1927516"/>
                <a:ext cx="1267421" cy="1267421"/>
              </a:xfrm>
              <a:custGeom>
                <a:avLst/>
                <a:gdLst>
                  <a:gd name="connsiteX0" fmla="*/ 0 w 1267421"/>
                  <a:gd name="connsiteY0" fmla="*/ 633711 h 1267421"/>
                  <a:gd name="connsiteX1" fmla="*/ 633711 w 1267421"/>
                  <a:gd name="connsiteY1" fmla="*/ 0 h 1267421"/>
                  <a:gd name="connsiteX2" fmla="*/ 1267422 w 1267421"/>
                  <a:gd name="connsiteY2" fmla="*/ 633711 h 1267421"/>
                  <a:gd name="connsiteX3" fmla="*/ 633711 w 1267421"/>
                  <a:gd name="connsiteY3" fmla="*/ 1267422 h 1267421"/>
                  <a:gd name="connsiteX4" fmla="*/ 0 w 1267421"/>
                  <a:gd name="connsiteY4" fmla="*/ 633711 h 126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1" h="1267421">
                    <a:moveTo>
                      <a:pt x="0" y="633711"/>
                    </a:moveTo>
                    <a:cubicBezTo>
                      <a:pt x="0" y="283722"/>
                      <a:pt x="283722" y="0"/>
                      <a:pt x="633711" y="0"/>
                    </a:cubicBezTo>
                    <a:cubicBezTo>
                      <a:pt x="983700" y="0"/>
                      <a:pt x="1267422" y="283722"/>
                      <a:pt x="1267422" y="633711"/>
                    </a:cubicBezTo>
                    <a:cubicBezTo>
                      <a:pt x="1267422" y="983700"/>
                      <a:pt x="983700" y="1267422"/>
                      <a:pt x="633711" y="1267422"/>
                    </a:cubicBezTo>
                    <a:cubicBezTo>
                      <a:pt x="283722" y="1267422"/>
                      <a:pt x="0" y="983700"/>
                      <a:pt x="0" y="633711"/>
                    </a:cubicBezTo>
                    <a:close/>
                  </a:path>
                </a:pathLst>
              </a:custGeom>
              <a:solidFill>
                <a:schemeClr val="bg1"/>
              </a:solidFill>
              <a:ln w="38100">
                <a:solidFill>
                  <a:srgbClr val="0B996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200" kern="1200" smtClean="0">
                    <a:solidFill>
                      <a:schemeClr val="tx1"/>
                    </a:solidFill>
                  </a:rPr>
                  <a:t>Cucumber-jvm </a:t>
                </a:r>
                <a:endParaRPr lang="en-US" sz="1200" kern="1200" dirty="0">
                  <a:solidFill>
                    <a:schemeClr val="tx1"/>
                  </a:solidFill>
                </a:endParaRPr>
              </a:p>
            </p:txBody>
          </p:sp>
          <p:sp>
            <p:nvSpPr>
              <p:cNvPr id="11" name="Freeform 10"/>
              <p:cNvSpPr/>
              <p:nvPr/>
            </p:nvSpPr>
            <p:spPr>
              <a:xfrm rot="20520000">
                <a:off x="3608980" y="3752619"/>
                <a:ext cx="215116" cy="275349"/>
              </a:xfrm>
              <a:custGeom>
                <a:avLst/>
                <a:gdLst>
                  <a:gd name="connsiteX0" fmla="*/ 0 w 215116"/>
                  <a:gd name="connsiteY0" fmla="*/ 55070 h 275349"/>
                  <a:gd name="connsiteX1" fmla="*/ 107558 w 215116"/>
                  <a:gd name="connsiteY1" fmla="*/ 55070 h 275349"/>
                  <a:gd name="connsiteX2" fmla="*/ 107558 w 215116"/>
                  <a:gd name="connsiteY2" fmla="*/ 0 h 275349"/>
                  <a:gd name="connsiteX3" fmla="*/ 215116 w 215116"/>
                  <a:gd name="connsiteY3" fmla="*/ 137675 h 275349"/>
                  <a:gd name="connsiteX4" fmla="*/ 107558 w 215116"/>
                  <a:gd name="connsiteY4" fmla="*/ 275349 h 275349"/>
                  <a:gd name="connsiteX5" fmla="*/ 107558 w 215116"/>
                  <a:gd name="connsiteY5" fmla="*/ 220279 h 275349"/>
                  <a:gd name="connsiteX6" fmla="*/ 0 w 215116"/>
                  <a:gd name="connsiteY6" fmla="*/ 220279 h 275349"/>
                  <a:gd name="connsiteX7" fmla="*/ 0 w 215116"/>
                  <a:gd name="connsiteY7" fmla="*/ 55070 h 27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16" h="275349">
                    <a:moveTo>
                      <a:pt x="0" y="55070"/>
                    </a:moveTo>
                    <a:lnTo>
                      <a:pt x="107558" y="55070"/>
                    </a:lnTo>
                    <a:lnTo>
                      <a:pt x="107558" y="0"/>
                    </a:lnTo>
                    <a:lnTo>
                      <a:pt x="215116" y="137675"/>
                    </a:lnTo>
                    <a:lnTo>
                      <a:pt x="107558" y="275349"/>
                    </a:lnTo>
                    <a:lnTo>
                      <a:pt x="107558" y="220279"/>
                    </a:lnTo>
                    <a:lnTo>
                      <a:pt x="0" y="220279"/>
                    </a:lnTo>
                    <a:lnTo>
                      <a:pt x="0" y="5507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55069" rIns="64535" bIns="55070" numCol="1" spcCol="1270" anchor="ctr" anchorCtr="0">
                <a:noAutofit/>
              </a:bodyPr>
              <a:lstStyle/>
              <a:p>
                <a:pPr lvl="0" algn="ctr" defTabSz="488950">
                  <a:lnSpc>
                    <a:spcPct val="90000"/>
                  </a:lnSpc>
                  <a:spcBef>
                    <a:spcPct val="0"/>
                  </a:spcBef>
                  <a:spcAft>
                    <a:spcPct val="35000"/>
                  </a:spcAft>
                </a:pPr>
                <a:endParaRPr lang="en-US" sz="1100" kern="1200"/>
              </a:p>
            </p:txBody>
          </p:sp>
          <p:sp>
            <p:nvSpPr>
              <p:cNvPr id="12" name="Freeform 11"/>
              <p:cNvSpPr/>
              <p:nvPr/>
            </p:nvSpPr>
            <p:spPr>
              <a:xfrm>
                <a:off x="3884320" y="2996163"/>
                <a:ext cx="1267421" cy="1267421"/>
              </a:xfrm>
              <a:custGeom>
                <a:avLst/>
                <a:gdLst>
                  <a:gd name="connsiteX0" fmla="*/ 0 w 1267421"/>
                  <a:gd name="connsiteY0" fmla="*/ 633711 h 1267421"/>
                  <a:gd name="connsiteX1" fmla="*/ 633711 w 1267421"/>
                  <a:gd name="connsiteY1" fmla="*/ 0 h 1267421"/>
                  <a:gd name="connsiteX2" fmla="*/ 1267422 w 1267421"/>
                  <a:gd name="connsiteY2" fmla="*/ 633711 h 1267421"/>
                  <a:gd name="connsiteX3" fmla="*/ 633711 w 1267421"/>
                  <a:gd name="connsiteY3" fmla="*/ 1267422 h 1267421"/>
                  <a:gd name="connsiteX4" fmla="*/ 0 w 1267421"/>
                  <a:gd name="connsiteY4" fmla="*/ 633711 h 126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1" h="1267421">
                    <a:moveTo>
                      <a:pt x="0" y="633711"/>
                    </a:moveTo>
                    <a:cubicBezTo>
                      <a:pt x="0" y="283722"/>
                      <a:pt x="283722" y="0"/>
                      <a:pt x="633711" y="0"/>
                    </a:cubicBezTo>
                    <a:cubicBezTo>
                      <a:pt x="983700" y="0"/>
                      <a:pt x="1267422" y="283722"/>
                      <a:pt x="1267422" y="633711"/>
                    </a:cubicBezTo>
                    <a:cubicBezTo>
                      <a:pt x="1267422" y="983700"/>
                      <a:pt x="983700" y="1267422"/>
                      <a:pt x="633711" y="1267422"/>
                    </a:cubicBezTo>
                    <a:cubicBezTo>
                      <a:pt x="283722" y="1267422"/>
                      <a:pt x="0" y="983700"/>
                      <a:pt x="0" y="633711"/>
                    </a:cubicBezTo>
                    <a:close/>
                  </a:path>
                </a:pathLst>
              </a:custGeom>
              <a:solidFill>
                <a:schemeClr val="bg1"/>
              </a:solidFill>
              <a:ln w="38100">
                <a:solidFill>
                  <a:srgbClr val="0B996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200" kern="1200" smtClean="0">
                    <a:solidFill>
                      <a:schemeClr val="tx1"/>
                    </a:solidFill>
                  </a:rPr>
                  <a:t>REST Assured </a:t>
                </a:r>
                <a:endParaRPr lang="en-US" sz="1200" kern="1200" dirty="0">
                  <a:solidFill>
                    <a:schemeClr val="tx1"/>
                  </a:solidFill>
                </a:endParaRPr>
              </a:p>
            </p:txBody>
          </p:sp>
          <p:sp>
            <p:nvSpPr>
              <p:cNvPr id="13" name="Freeform 12"/>
              <p:cNvSpPr/>
              <p:nvPr/>
            </p:nvSpPr>
            <p:spPr>
              <a:xfrm rot="3240000">
                <a:off x="3353302" y="4539514"/>
                <a:ext cx="215116" cy="275349"/>
              </a:xfrm>
              <a:custGeom>
                <a:avLst/>
                <a:gdLst>
                  <a:gd name="connsiteX0" fmla="*/ 0 w 215116"/>
                  <a:gd name="connsiteY0" fmla="*/ 55070 h 275349"/>
                  <a:gd name="connsiteX1" fmla="*/ 107558 w 215116"/>
                  <a:gd name="connsiteY1" fmla="*/ 55070 h 275349"/>
                  <a:gd name="connsiteX2" fmla="*/ 107558 w 215116"/>
                  <a:gd name="connsiteY2" fmla="*/ 0 h 275349"/>
                  <a:gd name="connsiteX3" fmla="*/ 215116 w 215116"/>
                  <a:gd name="connsiteY3" fmla="*/ 137675 h 275349"/>
                  <a:gd name="connsiteX4" fmla="*/ 107558 w 215116"/>
                  <a:gd name="connsiteY4" fmla="*/ 275349 h 275349"/>
                  <a:gd name="connsiteX5" fmla="*/ 107558 w 215116"/>
                  <a:gd name="connsiteY5" fmla="*/ 220279 h 275349"/>
                  <a:gd name="connsiteX6" fmla="*/ 0 w 215116"/>
                  <a:gd name="connsiteY6" fmla="*/ 220279 h 275349"/>
                  <a:gd name="connsiteX7" fmla="*/ 0 w 215116"/>
                  <a:gd name="connsiteY7" fmla="*/ 55070 h 27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16" h="275349">
                    <a:moveTo>
                      <a:pt x="0" y="55070"/>
                    </a:moveTo>
                    <a:lnTo>
                      <a:pt x="107558" y="55070"/>
                    </a:lnTo>
                    <a:lnTo>
                      <a:pt x="107558" y="0"/>
                    </a:lnTo>
                    <a:lnTo>
                      <a:pt x="215116" y="137675"/>
                    </a:lnTo>
                    <a:lnTo>
                      <a:pt x="107558" y="275349"/>
                    </a:lnTo>
                    <a:lnTo>
                      <a:pt x="107558" y="220279"/>
                    </a:lnTo>
                    <a:lnTo>
                      <a:pt x="0" y="220279"/>
                    </a:lnTo>
                    <a:lnTo>
                      <a:pt x="0" y="5507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5069" rIns="64534" bIns="55070" numCol="1" spcCol="1270" anchor="ctr" anchorCtr="0">
                <a:noAutofit/>
              </a:bodyPr>
              <a:lstStyle/>
              <a:p>
                <a:pPr lvl="0" algn="ctr" defTabSz="488950">
                  <a:lnSpc>
                    <a:spcPct val="90000"/>
                  </a:lnSpc>
                  <a:spcBef>
                    <a:spcPct val="0"/>
                  </a:spcBef>
                  <a:spcAft>
                    <a:spcPct val="35000"/>
                  </a:spcAft>
                </a:pPr>
                <a:endParaRPr lang="en-US" sz="1100" kern="1200"/>
              </a:p>
            </p:txBody>
          </p:sp>
          <p:sp>
            <p:nvSpPr>
              <p:cNvPr id="14" name="Freeform 13"/>
              <p:cNvSpPr/>
              <p:nvPr/>
            </p:nvSpPr>
            <p:spPr>
              <a:xfrm>
                <a:off x="3322500" y="4725269"/>
                <a:ext cx="1267421" cy="1267421"/>
              </a:xfrm>
              <a:custGeom>
                <a:avLst/>
                <a:gdLst>
                  <a:gd name="connsiteX0" fmla="*/ 0 w 1267421"/>
                  <a:gd name="connsiteY0" fmla="*/ 633711 h 1267421"/>
                  <a:gd name="connsiteX1" fmla="*/ 633711 w 1267421"/>
                  <a:gd name="connsiteY1" fmla="*/ 0 h 1267421"/>
                  <a:gd name="connsiteX2" fmla="*/ 1267422 w 1267421"/>
                  <a:gd name="connsiteY2" fmla="*/ 633711 h 1267421"/>
                  <a:gd name="connsiteX3" fmla="*/ 633711 w 1267421"/>
                  <a:gd name="connsiteY3" fmla="*/ 1267422 h 1267421"/>
                  <a:gd name="connsiteX4" fmla="*/ 0 w 1267421"/>
                  <a:gd name="connsiteY4" fmla="*/ 633711 h 126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1" h="1267421">
                    <a:moveTo>
                      <a:pt x="0" y="633711"/>
                    </a:moveTo>
                    <a:cubicBezTo>
                      <a:pt x="0" y="283722"/>
                      <a:pt x="283722" y="0"/>
                      <a:pt x="633711" y="0"/>
                    </a:cubicBezTo>
                    <a:cubicBezTo>
                      <a:pt x="983700" y="0"/>
                      <a:pt x="1267422" y="283722"/>
                      <a:pt x="1267422" y="633711"/>
                    </a:cubicBezTo>
                    <a:cubicBezTo>
                      <a:pt x="1267422" y="983700"/>
                      <a:pt x="983700" y="1267422"/>
                      <a:pt x="633711" y="1267422"/>
                    </a:cubicBezTo>
                    <a:cubicBezTo>
                      <a:pt x="283722" y="1267422"/>
                      <a:pt x="0" y="983700"/>
                      <a:pt x="0" y="633711"/>
                    </a:cubicBezTo>
                    <a:close/>
                  </a:path>
                </a:pathLst>
              </a:custGeom>
              <a:solidFill>
                <a:schemeClr val="bg1"/>
              </a:solidFill>
              <a:ln w="38100">
                <a:solidFill>
                  <a:srgbClr val="0B996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200" kern="1200" smtClean="0">
                    <a:solidFill>
                      <a:schemeClr val="tx1"/>
                    </a:solidFill>
                  </a:rPr>
                  <a:t>SeleniumHQ </a:t>
                </a:r>
                <a:endParaRPr lang="en-US" sz="1200" kern="1200" dirty="0">
                  <a:solidFill>
                    <a:schemeClr val="tx1"/>
                  </a:solidFill>
                </a:endParaRPr>
              </a:p>
            </p:txBody>
          </p:sp>
          <p:sp>
            <p:nvSpPr>
              <p:cNvPr id="15" name="Freeform 14"/>
              <p:cNvSpPr/>
              <p:nvPr/>
            </p:nvSpPr>
            <p:spPr>
              <a:xfrm rot="18360000">
                <a:off x="2525912" y="4539513"/>
                <a:ext cx="215117" cy="275350"/>
              </a:xfrm>
              <a:custGeom>
                <a:avLst/>
                <a:gdLst>
                  <a:gd name="connsiteX0" fmla="*/ 0 w 215116"/>
                  <a:gd name="connsiteY0" fmla="*/ 55070 h 275349"/>
                  <a:gd name="connsiteX1" fmla="*/ 107558 w 215116"/>
                  <a:gd name="connsiteY1" fmla="*/ 55070 h 275349"/>
                  <a:gd name="connsiteX2" fmla="*/ 107558 w 215116"/>
                  <a:gd name="connsiteY2" fmla="*/ 0 h 275349"/>
                  <a:gd name="connsiteX3" fmla="*/ 215116 w 215116"/>
                  <a:gd name="connsiteY3" fmla="*/ 137675 h 275349"/>
                  <a:gd name="connsiteX4" fmla="*/ 107558 w 215116"/>
                  <a:gd name="connsiteY4" fmla="*/ 275349 h 275349"/>
                  <a:gd name="connsiteX5" fmla="*/ 107558 w 215116"/>
                  <a:gd name="connsiteY5" fmla="*/ 220279 h 275349"/>
                  <a:gd name="connsiteX6" fmla="*/ 0 w 215116"/>
                  <a:gd name="connsiteY6" fmla="*/ 220279 h 275349"/>
                  <a:gd name="connsiteX7" fmla="*/ 0 w 215116"/>
                  <a:gd name="connsiteY7" fmla="*/ 55070 h 27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16" h="275349">
                    <a:moveTo>
                      <a:pt x="215116" y="220279"/>
                    </a:moveTo>
                    <a:lnTo>
                      <a:pt x="107558" y="220279"/>
                    </a:lnTo>
                    <a:lnTo>
                      <a:pt x="107558" y="275349"/>
                    </a:lnTo>
                    <a:lnTo>
                      <a:pt x="0" y="137674"/>
                    </a:lnTo>
                    <a:lnTo>
                      <a:pt x="107558" y="0"/>
                    </a:lnTo>
                    <a:lnTo>
                      <a:pt x="107558" y="55070"/>
                    </a:lnTo>
                    <a:lnTo>
                      <a:pt x="215116" y="55070"/>
                    </a:lnTo>
                    <a:lnTo>
                      <a:pt x="215116" y="22027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64534" tIns="55070" rIns="1" bIns="55070" numCol="1" spcCol="1270" anchor="ctr" anchorCtr="0">
                <a:noAutofit/>
              </a:bodyPr>
              <a:lstStyle/>
              <a:p>
                <a:pPr lvl="0" algn="ctr" defTabSz="488950">
                  <a:lnSpc>
                    <a:spcPct val="90000"/>
                  </a:lnSpc>
                  <a:spcBef>
                    <a:spcPct val="0"/>
                  </a:spcBef>
                  <a:spcAft>
                    <a:spcPct val="35000"/>
                  </a:spcAft>
                </a:pPr>
                <a:endParaRPr lang="en-US" sz="1100" kern="1200"/>
              </a:p>
            </p:txBody>
          </p:sp>
          <p:sp>
            <p:nvSpPr>
              <p:cNvPr id="16" name="Freeform 15"/>
              <p:cNvSpPr/>
              <p:nvPr/>
            </p:nvSpPr>
            <p:spPr>
              <a:xfrm>
                <a:off x="1504410" y="4725269"/>
                <a:ext cx="1267421" cy="1267421"/>
              </a:xfrm>
              <a:custGeom>
                <a:avLst/>
                <a:gdLst>
                  <a:gd name="connsiteX0" fmla="*/ 0 w 1267421"/>
                  <a:gd name="connsiteY0" fmla="*/ 633711 h 1267421"/>
                  <a:gd name="connsiteX1" fmla="*/ 633711 w 1267421"/>
                  <a:gd name="connsiteY1" fmla="*/ 0 h 1267421"/>
                  <a:gd name="connsiteX2" fmla="*/ 1267422 w 1267421"/>
                  <a:gd name="connsiteY2" fmla="*/ 633711 h 1267421"/>
                  <a:gd name="connsiteX3" fmla="*/ 633711 w 1267421"/>
                  <a:gd name="connsiteY3" fmla="*/ 1267422 h 1267421"/>
                  <a:gd name="connsiteX4" fmla="*/ 0 w 1267421"/>
                  <a:gd name="connsiteY4" fmla="*/ 633711 h 126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1" h="1267421">
                    <a:moveTo>
                      <a:pt x="0" y="633711"/>
                    </a:moveTo>
                    <a:cubicBezTo>
                      <a:pt x="0" y="283722"/>
                      <a:pt x="283722" y="0"/>
                      <a:pt x="633711" y="0"/>
                    </a:cubicBezTo>
                    <a:cubicBezTo>
                      <a:pt x="983700" y="0"/>
                      <a:pt x="1267422" y="283722"/>
                      <a:pt x="1267422" y="633711"/>
                    </a:cubicBezTo>
                    <a:cubicBezTo>
                      <a:pt x="1267422" y="983700"/>
                      <a:pt x="983700" y="1267422"/>
                      <a:pt x="633711" y="1267422"/>
                    </a:cubicBezTo>
                    <a:cubicBezTo>
                      <a:pt x="283722" y="1267422"/>
                      <a:pt x="0" y="983700"/>
                      <a:pt x="0" y="633711"/>
                    </a:cubicBezTo>
                    <a:close/>
                  </a:path>
                </a:pathLst>
              </a:custGeom>
              <a:solidFill>
                <a:schemeClr val="bg1"/>
              </a:solidFill>
              <a:ln w="38100">
                <a:solidFill>
                  <a:srgbClr val="0B996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200" kern="1200" smtClean="0">
                    <a:solidFill>
                      <a:schemeClr val="tx1"/>
                    </a:solidFill>
                  </a:rPr>
                  <a:t>ngWebDriver </a:t>
                </a:r>
                <a:endParaRPr lang="en-US" sz="1200" kern="1200" dirty="0">
                  <a:solidFill>
                    <a:schemeClr val="tx1"/>
                  </a:solidFill>
                </a:endParaRPr>
              </a:p>
            </p:txBody>
          </p:sp>
          <p:sp>
            <p:nvSpPr>
              <p:cNvPr id="17" name="Freeform 16"/>
              <p:cNvSpPr/>
              <p:nvPr/>
            </p:nvSpPr>
            <p:spPr>
              <a:xfrm rot="1080000">
                <a:off x="2270234" y="3752619"/>
                <a:ext cx="215117" cy="275349"/>
              </a:xfrm>
              <a:custGeom>
                <a:avLst/>
                <a:gdLst>
                  <a:gd name="connsiteX0" fmla="*/ 0 w 215116"/>
                  <a:gd name="connsiteY0" fmla="*/ 55070 h 275349"/>
                  <a:gd name="connsiteX1" fmla="*/ 107558 w 215116"/>
                  <a:gd name="connsiteY1" fmla="*/ 55070 h 275349"/>
                  <a:gd name="connsiteX2" fmla="*/ 107558 w 215116"/>
                  <a:gd name="connsiteY2" fmla="*/ 0 h 275349"/>
                  <a:gd name="connsiteX3" fmla="*/ 215116 w 215116"/>
                  <a:gd name="connsiteY3" fmla="*/ 137675 h 275349"/>
                  <a:gd name="connsiteX4" fmla="*/ 107558 w 215116"/>
                  <a:gd name="connsiteY4" fmla="*/ 275349 h 275349"/>
                  <a:gd name="connsiteX5" fmla="*/ 107558 w 215116"/>
                  <a:gd name="connsiteY5" fmla="*/ 220279 h 275349"/>
                  <a:gd name="connsiteX6" fmla="*/ 0 w 215116"/>
                  <a:gd name="connsiteY6" fmla="*/ 220279 h 275349"/>
                  <a:gd name="connsiteX7" fmla="*/ 0 w 215116"/>
                  <a:gd name="connsiteY7" fmla="*/ 55070 h 27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16" h="275349">
                    <a:moveTo>
                      <a:pt x="215116" y="220279"/>
                    </a:moveTo>
                    <a:lnTo>
                      <a:pt x="107558" y="220279"/>
                    </a:lnTo>
                    <a:lnTo>
                      <a:pt x="107558" y="275349"/>
                    </a:lnTo>
                    <a:lnTo>
                      <a:pt x="0" y="137674"/>
                    </a:lnTo>
                    <a:lnTo>
                      <a:pt x="107558" y="0"/>
                    </a:lnTo>
                    <a:lnTo>
                      <a:pt x="107558" y="55070"/>
                    </a:lnTo>
                    <a:lnTo>
                      <a:pt x="215116" y="55070"/>
                    </a:lnTo>
                    <a:lnTo>
                      <a:pt x="215116" y="220279"/>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64535" tIns="55069" rIns="0" bIns="55070" numCol="1" spcCol="1270" anchor="ctr" anchorCtr="0">
                <a:noAutofit/>
              </a:bodyPr>
              <a:lstStyle/>
              <a:p>
                <a:pPr lvl="0" algn="ctr" defTabSz="488950">
                  <a:lnSpc>
                    <a:spcPct val="90000"/>
                  </a:lnSpc>
                  <a:spcBef>
                    <a:spcPct val="0"/>
                  </a:spcBef>
                  <a:spcAft>
                    <a:spcPct val="35000"/>
                  </a:spcAft>
                </a:pPr>
                <a:endParaRPr lang="en-US" sz="1100" kern="1200"/>
              </a:p>
            </p:txBody>
          </p:sp>
          <p:sp>
            <p:nvSpPr>
              <p:cNvPr id="18" name="Freeform 17"/>
              <p:cNvSpPr/>
              <p:nvPr/>
            </p:nvSpPr>
            <p:spPr>
              <a:xfrm>
                <a:off x="942589" y="2996163"/>
                <a:ext cx="1267421" cy="1267421"/>
              </a:xfrm>
              <a:custGeom>
                <a:avLst/>
                <a:gdLst>
                  <a:gd name="connsiteX0" fmla="*/ 0 w 1267421"/>
                  <a:gd name="connsiteY0" fmla="*/ 633711 h 1267421"/>
                  <a:gd name="connsiteX1" fmla="*/ 633711 w 1267421"/>
                  <a:gd name="connsiteY1" fmla="*/ 0 h 1267421"/>
                  <a:gd name="connsiteX2" fmla="*/ 1267422 w 1267421"/>
                  <a:gd name="connsiteY2" fmla="*/ 633711 h 1267421"/>
                  <a:gd name="connsiteX3" fmla="*/ 633711 w 1267421"/>
                  <a:gd name="connsiteY3" fmla="*/ 1267422 h 1267421"/>
                  <a:gd name="connsiteX4" fmla="*/ 0 w 1267421"/>
                  <a:gd name="connsiteY4" fmla="*/ 633711 h 126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421" h="1267421">
                    <a:moveTo>
                      <a:pt x="0" y="633711"/>
                    </a:moveTo>
                    <a:cubicBezTo>
                      <a:pt x="0" y="283722"/>
                      <a:pt x="283722" y="0"/>
                      <a:pt x="633711" y="0"/>
                    </a:cubicBezTo>
                    <a:cubicBezTo>
                      <a:pt x="983700" y="0"/>
                      <a:pt x="1267422" y="283722"/>
                      <a:pt x="1267422" y="633711"/>
                    </a:cubicBezTo>
                    <a:cubicBezTo>
                      <a:pt x="1267422" y="983700"/>
                      <a:pt x="983700" y="1267422"/>
                      <a:pt x="633711" y="1267422"/>
                    </a:cubicBezTo>
                    <a:cubicBezTo>
                      <a:pt x="283722" y="1267422"/>
                      <a:pt x="0" y="983700"/>
                      <a:pt x="0" y="633711"/>
                    </a:cubicBezTo>
                    <a:close/>
                  </a:path>
                </a:pathLst>
              </a:custGeom>
              <a:solidFill>
                <a:schemeClr val="bg1"/>
              </a:solidFill>
              <a:ln w="38100">
                <a:solidFill>
                  <a:srgbClr val="0B996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200" kern="1200" smtClean="0">
                    <a:solidFill>
                      <a:schemeClr val="tx1"/>
                    </a:solidFill>
                  </a:rPr>
                  <a:t>Appium Java</a:t>
                </a:r>
                <a:endParaRPr lang="en-US" sz="1200" kern="1200" dirty="0">
                  <a:solidFill>
                    <a:schemeClr val="tx1"/>
                  </a:solidFill>
                </a:endParaRPr>
              </a:p>
            </p:txBody>
          </p:sp>
        </p:grpSp>
        <p:grpSp>
          <p:nvGrpSpPr>
            <p:cNvPr id="29" name="Group 28"/>
            <p:cNvGrpSpPr/>
            <p:nvPr/>
          </p:nvGrpSpPr>
          <p:grpSpPr>
            <a:xfrm>
              <a:off x="5601988" y="2187413"/>
              <a:ext cx="4057928" cy="3873420"/>
              <a:chOff x="6875647" y="2187413"/>
              <a:chExt cx="4057928" cy="3873420"/>
            </a:xfrm>
          </p:grpSpPr>
          <p:sp>
            <p:nvSpPr>
              <p:cNvPr id="32" name="Donut 31"/>
              <p:cNvSpPr/>
              <p:nvPr/>
            </p:nvSpPr>
            <p:spPr>
              <a:xfrm>
                <a:off x="7273620" y="2798852"/>
                <a:ext cx="3261981" cy="3261981"/>
              </a:xfrm>
              <a:prstGeom prst="donut">
                <a:avLst>
                  <a:gd name="adj" fmla="val 8867"/>
                </a:avLst>
              </a:prstGeom>
              <a:solidFill>
                <a:srgbClr val="0B9963"/>
              </a:solidFill>
              <a:ln>
                <a:solidFill>
                  <a:srgbClr val="0B99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19"/>
              <p:cNvSpPr/>
              <p:nvPr/>
            </p:nvSpPr>
            <p:spPr>
              <a:xfrm>
                <a:off x="8382072" y="3907304"/>
                <a:ext cx="1045079" cy="1045079"/>
              </a:xfrm>
              <a:custGeom>
                <a:avLst/>
                <a:gdLst>
                  <a:gd name="connsiteX0" fmla="*/ 0 w 1045079"/>
                  <a:gd name="connsiteY0" fmla="*/ 522540 h 1045079"/>
                  <a:gd name="connsiteX1" fmla="*/ 522540 w 1045079"/>
                  <a:gd name="connsiteY1" fmla="*/ 0 h 1045079"/>
                  <a:gd name="connsiteX2" fmla="*/ 1045080 w 1045079"/>
                  <a:gd name="connsiteY2" fmla="*/ 522540 h 1045079"/>
                  <a:gd name="connsiteX3" fmla="*/ 522540 w 1045079"/>
                  <a:gd name="connsiteY3" fmla="*/ 1045080 h 1045079"/>
                  <a:gd name="connsiteX4" fmla="*/ 0 w 1045079"/>
                  <a:gd name="connsiteY4" fmla="*/ 522540 h 104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079" h="1045079">
                    <a:moveTo>
                      <a:pt x="0" y="522540"/>
                    </a:moveTo>
                    <a:cubicBezTo>
                      <a:pt x="0" y="233949"/>
                      <a:pt x="233949" y="0"/>
                      <a:pt x="522540" y="0"/>
                    </a:cubicBezTo>
                    <a:cubicBezTo>
                      <a:pt x="811131" y="0"/>
                      <a:pt x="1045080" y="233949"/>
                      <a:pt x="1045080" y="522540"/>
                    </a:cubicBezTo>
                    <a:cubicBezTo>
                      <a:pt x="1045080" y="811131"/>
                      <a:pt x="811131" y="1045080"/>
                      <a:pt x="522540" y="1045080"/>
                    </a:cubicBezTo>
                    <a:cubicBezTo>
                      <a:pt x="233949" y="1045080"/>
                      <a:pt x="0" y="811131"/>
                      <a:pt x="0" y="522540"/>
                    </a:cubicBezTo>
                    <a:close/>
                  </a:path>
                </a:pathLst>
              </a:custGeom>
              <a:solidFill>
                <a:srgbClr val="44546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4638" tIns="174638" rIns="174638" bIns="174638" numCol="1" spcCol="1270" anchor="ctr" anchorCtr="0">
                <a:noAutofit/>
              </a:bodyPr>
              <a:lstStyle/>
              <a:p>
                <a:pPr lvl="0" algn="ctr" defTabSz="755650">
                  <a:lnSpc>
                    <a:spcPct val="90000"/>
                  </a:lnSpc>
                  <a:spcBef>
                    <a:spcPct val="0"/>
                  </a:spcBef>
                  <a:spcAft>
                    <a:spcPct val="35000"/>
                  </a:spcAft>
                </a:pPr>
                <a:r>
                  <a:rPr lang="en-US" sz="1600" b="1" kern="1200" smtClean="0"/>
                  <a:t>Python</a:t>
                </a:r>
                <a:endParaRPr lang="en-US" sz="1600" b="1" kern="1200"/>
              </a:p>
            </p:txBody>
          </p:sp>
          <p:sp>
            <p:nvSpPr>
              <p:cNvPr id="21" name="Freeform 20"/>
              <p:cNvSpPr/>
              <p:nvPr/>
            </p:nvSpPr>
            <p:spPr>
              <a:xfrm rot="16200000">
                <a:off x="8792859" y="3525113"/>
                <a:ext cx="223504" cy="355326"/>
              </a:xfrm>
              <a:custGeom>
                <a:avLst/>
                <a:gdLst>
                  <a:gd name="connsiteX0" fmla="*/ 0 w 223504"/>
                  <a:gd name="connsiteY0" fmla="*/ 71065 h 355326"/>
                  <a:gd name="connsiteX1" fmla="*/ 111752 w 223504"/>
                  <a:gd name="connsiteY1" fmla="*/ 71065 h 355326"/>
                  <a:gd name="connsiteX2" fmla="*/ 111752 w 223504"/>
                  <a:gd name="connsiteY2" fmla="*/ 0 h 355326"/>
                  <a:gd name="connsiteX3" fmla="*/ 223504 w 223504"/>
                  <a:gd name="connsiteY3" fmla="*/ 177663 h 355326"/>
                  <a:gd name="connsiteX4" fmla="*/ 111752 w 223504"/>
                  <a:gd name="connsiteY4" fmla="*/ 355326 h 355326"/>
                  <a:gd name="connsiteX5" fmla="*/ 111752 w 223504"/>
                  <a:gd name="connsiteY5" fmla="*/ 284261 h 355326"/>
                  <a:gd name="connsiteX6" fmla="*/ 0 w 223504"/>
                  <a:gd name="connsiteY6" fmla="*/ 284261 h 355326"/>
                  <a:gd name="connsiteX7" fmla="*/ 0 w 223504"/>
                  <a:gd name="connsiteY7" fmla="*/ 71065 h 3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04" h="355326">
                    <a:moveTo>
                      <a:pt x="0" y="71065"/>
                    </a:moveTo>
                    <a:lnTo>
                      <a:pt x="111752" y="71065"/>
                    </a:lnTo>
                    <a:lnTo>
                      <a:pt x="111752" y="0"/>
                    </a:lnTo>
                    <a:lnTo>
                      <a:pt x="223504" y="177663"/>
                    </a:lnTo>
                    <a:lnTo>
                      <a:pt x="111752" y="355326"/>
                    </a:lnTo>
                    <a:lnTo>
                      <a:pt x="111752" y="284261"/>
                    </a:lnTo>
                    <a:lnTo>
                      <a:pt x="0" y="284261"/>
                    </a:lnTo>
                    <a:lnTo>
                      <a:pt x="0" y="7106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71065" rIns="67051" bIns="71064" numCol="1" spcCol="1270" anchor="ctr" anchorCtr="0">
                <a:noAutofit/>
              </a:bodyPr>
              <a:lstStyle/>
              <a:p>
                <a:pPr lvl="0" algn="ctr" defTabSz="622300">
                  <a:lnSpc>
                    <a:spcPct val="90000"/>
                  </a:lnSpc>
                  <a:spcBef>
                    <a:spcPct val="0"/>
                  </a:spcBef>
                  <a:spcAft>
                    <a:spcPct val="35000"/>
                  </a:spcAft>
                </a:pPr>
                <a:endParaRPr lang="en-US" sz="1400" kern="1200"/>
              </a:p>
            </p:txBody>
          </p:sp>
          <p:sp>
            <p:nvSpPr>
              <p:cNvPr id="22" name="Freeform 21"/>
              <p:cNvSpPr/>
              <p:nvPr/>
            </p:nvSpPr>
            <p:spPr>
              <a:xfrm>
                <a:off x="8255519" y="2187413"/>
                <a:ext cx="1298184" cy="1298184"/>
              </a:xfrm>
              <a:custGeom>
                <a:avLst/>
                <a:gdLst>
                  <a:gd name="connsiteX0" fmla="*/ 0 w 1298184"/>
                  <a:gd name="connsiteY0" fmla="*/ 649092 h 1298184"/>
                  <a:gd name="connsiteX1" fmla="*/ 649092 w 1298184"/>
                  <a:gd name="connsiteY1" fmla="*/ 0 h 1298184"/>
                  <a:gd name="connsiteX2" fmla="*/ 1298184 w 1298184"/>
                  <a:gd name="connsiteY2" fmla="*/ 649092 h 1298184"/>
                  <a:gd name="connsiteX3" fmla="*/ 649092 w 1298184"/>
                  <a:gd name="connsiteY3" fmla="*/ 1298184 h 1298184"/>
                  <a:gd name="connsiteX4" fmla="*/ 0 w 1298184"/>
                  <a:gd name="connsiteY4" fmla="*/ 649092 h 129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184" h="1298184">
                    <a:moveTo>
                      <a:pt x="0" y="649092"/>
                    </a:moveTo>
                    <a:cubicBezTo>
                      <a:pt x="0" y="290608"/>
                      <a:pt x="290608" y="0"/>
                      <a:pt x="649092" y="0"/>
                    </a:cubicBezTo>
                    <a:cubicBezTo>
                      <a:pt x="1007576" y="0"/>
                      <a:pt x="1298184" y="290608"/>
                      <a:pt x="1298184" y="649092"/>
                    </a:cubicBezTo>
                    <a:cubicBezTo>
                      <a:pt x="1298184" y="1007576"/>
                      <a:pt x="1007576" y="1298184"/>
                      <a:pt x="649092" y="1298184"/>
                    </a:cubicBezTo>
                    <a:cubicBezTo>
                      <a:pt x="290608" y="1298184"/>
                      <a:pt x="0" y="1007576"/>
                      <a:pt x="0" y="649092"/>
                    </a:cubicBezTo>
                    <a:close/>
                  </a:path>
                </a:pathLst>
              </a:custGeom>
              <a:solidFill>
                <a:schemeClr val="bg1"/>
              </a:solidFill>
              <a:ln w="38100">
                <a:solidFill>
                  <a:srgbClr val="0B996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7895" tIns="207895" rIns="207895" bIns="207895" numCol="1" spcCol="1270" anchor="ctr" anchorCtr="0">
                <a:noAutofit/>
              </a:bodyPr>
              <a:lstStyle/>
              <a:p>
                <a:pPr lvl="0" algn="ctr" defTabSz="622300">
                  <a:lnSpc>
                    <a:spcPct val="90000"/>
                  </a:lnSpc>
                  <a:spcBef>
                    <a:spcPct val="0"/>
                  </a:spcBef>
                  <a:spcAft>
                    <a:spcPct val="35000"/>
                  </a:spcAft>
                </a:pPr>
                <a:r>
                  <a:rPr lang="en-US" sz="1200" kern="1200" smtClean="0">
                    <a:solidFill>
                      <a:schemeClr val="tx1"/>
                    </a:solidFill>
                  </a:rPr>
                  <a:t>Robot framework</a:t>
                </a:r>
                <a:endParaRPr lang="en-US" sz="1200" kern="1200" dirty="0">
                  <a:solidFill>
                    <a:schemeClr val="tx1"/>
                  </a:solidFill>
                </a:endParaRPr>
              </a:p>
            </p:txBody>
          </p:sp>
          <p:sp>
            <p:nvSpPr>
              <p:cNvPr id="23" name="Freeform 22"/>
              <p:cNvSpPr/>
              <p:nvPr/>
            </p:nvSpPr>
            <p:spPr>
              <a:xfrm rot="1800000">
                <a:off x="9422518" y="4615714"/>
                <a:ext cx="223504" cy="355326"/>
              </a:xfrm>
              <a:custGeom>
                <a:avLst/>
                <a:gdLst>
                  <a:gd name="connsiteX0" fmla="*/ 0 w 223504"/>
                  <a:gd name="connsiteY0" fmla="*/ 71065 h 355326"/>
                  <a:gd name="connsiteX1" fmla="*/ 111752 w 223504"/>
                  <a:gd name="connsiteY1" fmla="*/ 71065 h 355326"/>
                  <a:gd name="connsiteX2" fmla="*/ 111752 w 223504"/>
                  <a:gd name="connsiteY2" fmla="*/ 0 h 355326"/>
                  <a:gd name="connsiteX3" fmla="*/ 223504 w 223504"/>
                  <a:gd name="connsiteY3" fmla="*/ 177663 h 355326"/>
                  <a:gd name="connsiteX4" fmla="*/ 111752 w 223504"/>
                  <a:gd name="connsiteY4" fmla="*/ 355326 h 355326"/>
                  <a:gd name="connsiteX5" fmla="*/ 111752 w 223504"/>
                  <a:gd name="connsiteY5" fmla="*/ 284261 h 355326"/>
                  <a:gd name="connsiteX6" fmla="*/ 0 w 223504"/>
                  <a:gd name="connsiteY6" fmla="*/ 284261 h 355326"/>
                  <a:gd name="connsiteX7" fmla="*/ 0 w 223504"/>
                  <a:gd name="connsiteY7" fmla="*/ 71065 h 3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04" h="355326">
                    <a:moveTo>
                      <a:pt x="0" y="71065"/>
                    </a:moveTo>
                    <a:lnTo>
                      <a:pt x="111752" y="71065"/>
                    </a:lnTo>
                    <a:lnTo>
                      <a:pt x="111752" y="0"/>
                    </a:lnTo>
                    <a:lnTo>
                      <a:pt x="223504" y="177663"/>
                    </a:lnTo>
                    <a:lnTo>
                      <a:pt x="111752" y="355326"/>
                    </a:lnTo>
                    <a:lnTo>
                      <a:pt x="111752" y="284261"/>
                    </a:lnTo>
                    <a:lnTo>
                      <a:pt x="0" y="284261"/>
                    </a:lnTo>
                    <a:lnTo>
                      <a:pt x="0" y="7106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1064" rIns="67050" bIns="71065" numCol="1" spcCol="1270" anchor="ctr" anchorCtr="0">
                <a:noAutofit/>
              </a:bodyPr>
              <a:lstStyle/>
              <a:p>
                <a:pPr lvl="0" algn="ctr" defTabSz="622300">
                  <a:lnSpc>
                    <a:spcPct val="90000"/>
                  </a:lnSpc>
                  <a:spcBef>
                    <a:spcPct val="0"/>
                  </a:spcBef>
                  <a:spcAft>
                    <a:spcPct val="35000"/>
                  </a:spcAft>
                </a:pPr>
                <a:endParaRPr lang="en-US" sz="1400" kern="1200"/>
              </a:p>
            </p:txBody>
          </p:sp>
          <p:sp>
            <p:nvSpPr>
              <p:cNvPr id="24" name="Freeform 23"/>
              <p:cNvSpPr/>
              <p:nvPr/>
            </p:nvSpPr>
            <p:spPr>
              <a:xfrm>
                <a:off x="9635391" y="4577421"/>
                <a:ext cx="1298184" cy="1298184"/>
              </a:xfrm>
              <a:custGeom>
                <a:avLst/>
                <a:gdLst>
                  <a:gd name="connsiteX0" fmla="*/ 0 w 1298184"/>
                  <a:gd name="connsiteY0" fmla="*/ 649092 h 1298184"/>
                  <a:gd name="connsiteX1" fmla="*/ 649092 w 1298184"/>
                  <a:gd name="connsiteY1" fmla="*/ 0 h 1298184"/>
                  <a:gd name="connsiteX2" fmla="*/ 1298184 w 1298184"/>
                  <a:gd name="connsiteY2" fmla="*/ 649092 h 1298184"/>
                  <a:gd name="connsiteX3" fmla="*/ 649092 w 1298184"/>
                  <a:gd name="connsiteY3" fmla="*/ 1298184 h 1298184"/>
                  <a:gd name="connsiteX4" fmla="*/ 0 w 1298184"/>
                  <a:gd name="connsiteY4" fmla="*/ 649092 h 129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184" h="1298184">
                    <a:moveTo>
                      <a:pt x="0" y="649092"/>
                    </a:moveTo>
                    <a:cubicBezTo>
                      <a:pt x="0" y="290608"/>
                      <a:pt x="290608" y="0"/>
                      <a:pt x="649092" y="0"/>
                    </a:cubicBezTo>
                    <a:cubicBezTo>
                      <a:pt x="1007576" y="0"/>
                      <a:pt x="1298184" y="290608"/>
                      <a:pt x="1298184" y="649092"/>
                    </a:cubicBezTo>
                    <a:cubicBezTo>
                      <a:pt x="1298184" y="1007576"/>
                      <a:pt x="1007576" y="1298184"/>
                      <a:pt x="649092" y="1298184"/>
                    </a:cubicBezTo>
                    <a:cubicBezTo>
                      <a:pt x="290608" y="1298184"/>
                      <a:pt x="0" y="1007576"/>
                      <a:pt x="0" y="649092"/>
                    </a:cubicBezTo>
                    <a:close/>
                  </a:path>
                </a:pathLst>
              </a:custGeom>
              <a:solidFill>
                <a:schemeClr val="bg1"/>
              </a:solidFill>
              <a:ln w="38100">
                <a:solidFill>
                  <a:srgbClr val="0B996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7895" tIns="207895" rIns="207895" bIns="207895" numCol="1" spcCol="1270" anchor="ctr" anchorCtr="0">
                <a:noAutofit/>
              </a:bodyPr>
              <a:lstStyle/>
              <a:p>
                <a:pPr lvl="0" algn="ctr" defTabSz="622300">
                  <a:lnSpc>
                    <a:spcPct val="90000"/>
                  </a:lnSpc>
                  <a:spcBef>
                    <a:spcPct val="0"/>
                  </a:spcBef>
                  <a:spcAft>
                    <a:spcPct val="35000"/>
                  </a:spcAft>
                </a:pPr>
                <a:r>
                  <a:rPr lang="en-US" sz="1200" kern="1200" smtClean="0">
                    <a:solidFill>
                      <a:schemeClr val="tx1"/>
                    </a:solidFill>
                  </a:rPr>
                  <a:t>Pytest</a:t>
                </a:r>
                <a:endParaRPr lang="en-US" sz="1200" kern="1200" dirty="0">
                  <a:solidFill>
                    <a:schemeClr val="tx1"/>
                  </a:solidFill>
                </a:endParaRPr>
              </a:p>
            </p:txBody>
          </p:sp>
          <p:sp>
            <p:nvSpPr>
              <p:cNvPr id="25" name="Freeform 24"/>
              <p:cNvSpPr/>
              <p:nvPr/>
            </p:nvSpPr>
            <p:spPr>
              <a:xfrm rot="19800000">
                <a:off x="8163200" y="4615714"/>
                <a:ext cx="223505" cy="355326"/>
              </a:xfrm>
              <a:custGeom>
                <a:avLst/>
                <a:gdLst>
                  <a:gd name="connsiteX0" fmla="*/ 0 w 223504"/>
                  <a:gd name="connsiteY0" fmla="*/ 71065 h 355326"/>
                  <a:gd name="connsiteX1" fmla="*/ 111752 w 223504"/>
                  <a:gd name="connsiteY1" fmla="*/ 71065 h 355326"/>
                  <a:gd name="connsiteX2" fmla="*/ 111752 w 223504"/>
                  <a:gd name="connsiteY2" fmla="*/ 0 h 355326"/>
                  <a:gd name="connsiteX3" fmla="*/ 223504 w 223504"/>
                  <a:gd name="connsiteY3" fmla="*/ 177663 h 355326"/>
                  <a:gd name="connsiteX4" fmla="*/ 111752 w 223504"/>
                  <a:gd name="connsiteY4" fmla="*/ 355326 h 355326"/>
                  <a:gd name="connsiteX5" fmla="*/ 111752 w 223504"/>
                  <a:gd name="connsiteY5" fmla="*/ 284261 h 355326"/>
                  <a:gd name="connsiteX6" fmla="*/ 0 w 223504"/>
                  <a:gd name="connsiteY6" fmla="*/ 284261 h 355326"/>
                  <a:gd name="connsiteX7" fmla="*/ 0 w 223504"/>
                  <a:gd name="connsiteY7" fmla="*/ 71065 h 3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04" h="355326">
                    <a:moveTo>
                      <a:pt x="223504" y="284261"/>
                    </a:moveTo>
                    <a:lnTo>
                      <a:pt x="111752" y="284261"/>
                    </a:lnTo>
                    <a:lnTo>
                      <a:pt x="111752" y="355326"/>
                    </a:lnTo>
                    <a:lnTo>
                      <a:pt x="0" y="177663"/>
                    </a:lnTo>
                    <a:lnTo>
                      <a:pt x="111752" y="0"/>
                    </a:lnTo>
                    <a:lnTo>
                      <a:pt x="111752" y="71065"/>
                    </a:lnTo>
                    <a:lnTo>
                      <a:pt x="223504" y="71065"/>
                    </a:lnTo>
                    <a:lnTo>
                      <a:pt x="223504" y="28426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67050" tIns="71064" rIns="1" bIns="71065" numCol="1" spcCol="1270" anchor="ctr" anchorCtr="0">
                <a:noAutofit/>
              </a:bodyPr>
              <a:lstStyle/>
              <a:p>
                <a:pPr lvl="0" algn="ctr" defTabSz="622300">
                  <a:lnSpc>
                    <a:spcPct val="90000"/>
                  </a:lnSpc>
                  <a:spcBef>
                    <a:spcPct val="0"/>
                  </a:spcBef>
                  <a:spcAft>
                    <a:spcPct val="35000"/>
                  </a:spcAft>
                </a:pPr>
                <a:endParaRPr lang="en-US" sz="1400" kern="1200"/>
              </a:p>
            </p:txBody>
          </p:sp>
          <p:sp>
            <p:nvSpPr>
              <p:cNvPr id="26" name="Freeform 25"/>
              <p:cNvSpPr/>
              <p:nvPr/>
            </p:nvSpPr>
            <p:spPr>
              <a:xfrm>
                <a:off x="6875647" y="4577421"/>
                <a:ext cx="1298184" cy="1298184"/>
              </a:xfrm>
              <a:custGeom>
                <a:avLst/>
                <a:gdLst>
                  <a:gd name="connsiteX0" fmla="*/ 0 w 1298184"/>
                  <a:gd name="connsiteY0" fmla="*/ 649092 h 1298184"/>
                  <a:gd name="connsiteX1" fmla="*/ 649092 w 1298184"/>
                  <a:gd name="connsiteY1" fmla="*/ 0 h 1298184"/>
                  <a:gd name="connsiteX2" fmla="*/ 1298184 w 1298184"/>
                  <a:gd name="connsiteY2" fmla="*/ 649092 h 1298184"/>
                  <a:gd name="connsiteX3" fmla="*/ 649092 w 1298184"/>
                  <a:gd name="connsiteY3" fmla="*/ 1298184 h 1298184"/>
                  <a:gd name="connsiteX4" fmla="*/ 0 w 1298184"/>
                  <a:gd name="connsiteY4" fmla="*/ 649092 h 129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184" h="1298184">
                    <a:moveTo>
                      <a:pt x="0" y="649092"/>
                    </a:moveTo>
                    <a:cubicBezTo>
                      <a:pt x="0" y="290608"/>
                      <a:pt x="290608" y="0"/>
                      <a:pt x="649092" y="0"/>
                    </a:cubicBezTo>
                    <a:cubicBezTo>
                      <a:pt x="1007576" y="0"/>
                      <a:pt x="1298184" y="290608"/>
                      <a:pt x="1298184" y="649092"/>
                    </a:cubicBezTo>
                    <a:cubicBezTo>
                      <a:pt x="1298184" y="1007576"/>
                      <a:pt x="1007576" y="1298184"/>
                      <a:pt x="649092" y="1298184"/>
                    </a:cubicBezTo>
                    <a:cubicBezTo>
                      <a:pt x="290608" y="1298184"/>
                      <a:pt x="0" y="1007576"/>
                      <a:pt x="0" y="649092"/>
                    </a:cubicBezTo>
                    <a:close/>
                  </a:path>
                </a:pathLst>
              </a:custGeom>
              <a:solidFill>
                <a:schemeClr val="bg1"/>
              </a:solidFill>
              <a:ln w="38100">
                <a:solidFill>
                  <a:srgbClr val="0B996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7895" tIns="207895" rIns="207895" bIns="207895" numCol="1" spcCol="1270" anchor="ctr" anchorCtr="0">
                <a:noAutofit/>
              </a:bodyPr>
              <a:lstStyle/>
              <a:p>
                <a:pPr lvl="0" algn="ctr" defTabSz="622300">
                  <a:lnSpc>
                    <a:spcPct val="90000"/>
                  </a:lnSpc>
                  <a:spcBef>
                    <a:spcPct val="0"/>
                  </a:spcBef>
                  <a:spcAft>
                    <a:spcPct val="35000"/>
                  </a:spcAft>
                </a:pPr>
                <a:r>
                  <a:rPr lang="en-US" sz="1200" kern="1200" smtClean="0">
                    <a:solidFill>
                      <a:schemeClr val="tx1"/>
                    </a:solidFill>
                  </a:rPr>
                  <a:t>PyUnit</a:t>
                </a:r>
                <a:endParaRPr lang="en-US" sz="1200" kern="1200" dirty="0">
                  <a:solidFill>
                    <a:schemeClr val="tx1"/>
                  </a:solidFill>
                </a:endParaRPr>
              </a:p>
            </p:txBody>
          </p:sp>
        </p:grpSp>
        <p:sp>
          <p:nvSpPr>
            <p:cNvPr id="30" name="Rectangle 29"/>
            <p:cNvSpPr/>
            <p:nvPr/>
          </p:nvSpPr>
          <p:spPr>
            <a:xfrm>
              <a:off x="722778" y="1524000"/>
              <a:ext cx="9151578" cy="469680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1"/>
                  </a:solidFill>
                </a:rPr>
                <a:t>CONTINUOUS TESTING TOOLS</a:t>
              </a:r>
              <a:endParaRPr lang="en-US" sz="1800" b="1" dirty="0">
                <a:solidFill>
                  <a:schemeClr val="tx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p:txBody>
          <a:bodyPr/>
          <a:lstStyle/>
          <a:p>
            <a:r>
              <a:rPr lang="en-US" smtClean="0"/>
              <a:t>Module Topics</a:t>
            </a:r>
            <a:endParaRPr lang="en-US"/>
          </a:p>
        </p:txBody>
      </p:sp>
      <p:sp>
        <p:nvSpPr>
          <p:cNvPr id="115" name="Google Shape;115;p27"/>
          <p:cNvSpPr txBox="1">
            <a:spLocks noGrp="1"/>
          </p:cNvSpPr>
          <p:nvPr>
            <p:ph type="body" idx="2"/>
          </p:nvPr>
        </p:nvSpPr>
        <p:spPr/>
        <p:txBody>
          <a:bodyPr/>
          <a:lstStyle/>
          <a:p>
            <a:r>
              <a:rPr lang="en-US" dirty="0" smtClean="0"/>
              <a:t>Let us take a quick look at the topics that we will cover in this module:</a:t>
            </a:r>
          </a:p>
          <a:p>
            <a:pPr lvl="1"/>
            <a:r>
              <a:rPr lang="en-US" dirty="0" smtClean="0"/>
              <a:t>1.3.1 CD</a:t>
            </a:r>
          </a:p>
          <a:p>
            <a:pPr lvl="2"/>
            <a:r>
              <a:rPr lang="en-US" dirty="0" smtClean="0"/>
              <a:t>1.3.1.1 Simple Delivery Pipeline</a:t>
            </a:r>
          </a:p>
          <a:p>
            <a:pPr lvl="2"/>
            <a:r>
              <a:rPr lang="en-US" dirty="0" smtClean="0"/>
              <a:t>1.3.1.2 Continuous Deployment Pipeline</a:t>
            </a:r>
          </a:p>
          <a:p>
            <a:pPr lvl="2"/>
            <a:r>
              <a:rPr lang="en-US" dirty="0" smtClean="0"/>
              <a:t>1.3.1.3 Releasing an application to Production</a:t>
            </a:r>
          </a:p>
          <a:p>
            <a:pPr lvl="2"/>
            <a:r>
              <a:rPr lang="en-US" dirty="0" smtClean="0"/>
              <a:t>1.3.1.4 Zero-Downtime Releases</a:t>
            </a:r>
          </a:p>
          <a:p>
            <a:pPr lvl="2"/>
            <a:r>
              <a:rPr lang="en-US" dirty="0" smtClean="0"/>
              <a:t>1.3.1.5 Rolling back deployments</a:t>
            </a:r>
          </a:p>
          <a:p>
            <a:pPr lvl="2"/>
            <a:r>
              <a:rPr lang="en-US" dirty="0" smtClean="0"/>
              <a:t>1.3.1.6 Blue-Green Deployments</a:t>
            </a:r>
          </a:p>
          <a:p>
            <a:pPr lvl="2"/>
            <a:r>
              <a:rPr lang="en-US" dirty="0" smtClean="0"/>
              <a:t>1.3.1.7 Canary Releasing</a:t>
            </a:r>
          </a:p>
          <a:p>
            <a:pPr lvl="2"/>
            <a:r>
              <a:rPr lang="en-US" dirty="0" smtClean="0"/>
              <a:t>1.3.1.8 Emergency Fixes</a:t>
            </a:r>
          </a:p>
          <a:p>
            <a:pPr lvl="1"/>
            <a:r>
              <a:rPr lang="en-US" dirty="0" smtClean="0"/>
              <a:t>1.3.2 Continuous Delivery engineering practices</a:t>
            </a:r>
          </a:p>
          <a:p>
            <a:pPr lvl="1"/>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4"/>
          <p:cNvSpPr txBox="1">
            <a:spLocks noGrp="1"/>
          </p:cNvSpPr>
          <p:nvPr>
            <p:ph type="title"/>
          </p:nvPr>
        </p:nvSpPr>
        <p:spPr/>
        <p:txBody>
          <a:bodyPr/>
          <a:lstStyle/>
          <a:p>
            <a:r>
              <a:rPr lang="en-US" smtClean="0"/>
              <a:t>1.3.4 Continuous Testing Pipeline</a:t>
            </a:r>
            <a:endParaRPr lang="en-US"/>
          </a:p>
        </p:txBody>
      </p:sp>
      <p:sp>
        <p:nvSpPr>
          <p:cNvPr id="4" name="Text Placeholder 3"/>
          <p:cNvSpPr>
            <a:spLocks noGrp="1"/>
          </p:cNvSpPr>
          <p:nvPr>
            <p:ph type="body" idx="2"/>
          </p:nvPr>
        </p:nvSpPr>
        <p:spPr/>
        <p:txBody>
          <a:bodyPr/>
          <a:lstStyle/>
          <a:p>
            <a:r>
              <a:rPr lang="en-US" dirty="0" smtClean="0"/>
              <a:t> </a:t>
            </a:r>
            <a:endParaRPr lang="en-US" dirty="0"/>
          </a:p>
        </p:txBody>
      </p:sp>
      <p:sp>
        <p:nvSpPr>
          <p:cNvPr id="297" name="Google Shape;297;p54"/>
          <p:cNvSpPr txBox="1"/>
          <p:nvPr/>
        </p:nvSpPr>
        <p:spPr>
          <a:xfrm>
            <a:off x="5114827" y="5908628"/>
            <a:ext cx="2268400" cy="993600"/>
          </a:xfrm>
          <a:prstGeom prst="rect">
            <a:avLst/>
          </a:prstGeom>
          <a:noFill/>
          <a:ln>
            <a:noFill/>
          </a:ln>
        </p:spPr>
        <p:txBody>
          <a:bodyPr spcFirstLastPara="1" wrap="square" lIns="121900" tIns="121900" rIns="121900" bIns="121900" anchor="ctr" anchorCtr="0">
            <a:noAutofit/>
          </a:bodyPr>
          <a:lstStyle/>
          <a:p>
            <a:pPr algn="ctr">
              <a:buSzPts val="1400"/>
            </a:pPr>
            <a:r>
              <a:rPr lang="en-US">
                <a:solidFill>
                  <a:srgbClr val="FFFFFF"/>
                </a:solidFill>
                <a:latin typeface="Roboto"/>
                <a:ea typeface="Roboto"/>
                <a:cs typeface="Roboto"/>
                <a:sym typeface="Roboto"/>
              </a:rPr>
              <a:t>Faster Iterations</a:t>
            </a:r>
            <a:endParaRPr>
              <a:solidFill>
                <a:srgbClr val="FFFFFF"/>
              </a:solidFill>
              <a:latin typeface="Roboto"/>
              <a:ea typeface="Roboto"/>
              <a:cs typeface="Roboto"/>
              <a:sym typeface="Roboto"/>
            </a:endParaRPr>
          </a:p>
        </p:txBody>
      </p:sp>
      <p:grpSp>
        <p:nvGrpSpPr>
          <p:cNvPr id="2" name="Group 1"/>
          <p:cNvGrpSpPr/>
          <p:nvPr/>
        </p:nvGrpSpPr>
        <p:grpSpPr>
          <a:xfrm>
            <a:off x="936221" y="1518870"/>
            <a:ext cx="10169103" cy="4639568"/>
            <a:chOff x="936221" y="1518870"/>
            <a:chExt cx="10169103" cy="4639568"/>
          </a:xfrm>
        </p:grpSpPr>
        <p:sp>
          <p:nvSpPr>
            <p:cNvPr id="8" name="Google Shape;300;p54"/>
            <p:cNvSpPr txBox="1"/>
            <p:nvPr/>
          </p:nvSpPr>
          <p:spPr>
            <a:xfrm>
              <a:off x="936221" y="1518870"/>
              <a:ext cx="10169103" cy="4639567"/>
            </a:xfrm>
            <a:prstGeom prst="rect">
              <a:avLst/>
            </a:prstGeom>
            <a:noFill/>
            <a:ln w="38100">
              <a:solidFill>
                <a:srgbClr val="44546A"/>
              </a:solidFill>
            </a:ln>
          </p:spPr>
          <p:txBody>
            <a:bodyPr spcFirstLastPara="1" wrap="square" lIns="121900" tIns="121900" rIns="121900" bIns="121900" anchor="t" anchorCtr="0">
              <a:noAutofit/>
            </a:bodyPr>
            <a:lstStyle/>
            <a:p>
              <a:pPr algn="ctr"/>
              <a:r>
                <a:rPr lang="en-US" sz="1800" b="1" dirty="0" smtClean="0"/>
                <a:t>DEMONSTRATES CONTINUOUS TESTING PIPELINE </a:t>
              </a:r>
              <a:endParaRPr lang="en-US" sz="1800" b="1" dirty="0"/>
            </a:p>
          </p:txBody>
        </p:sp>
        <p:pic>
          <p:nvPicPr>
            <p:cNvPr id="299" name="Google Shape;299;p54"/>
            <p:cNvPicPr preferRelativeResize="0"/>
            <p:nvPr/>
          </p:nvPicPr>
          <p:blipFill>
            <a:blip r:embed="rId3"/>
            <a:stretch>
              <a:fillRect/>
            </a:stretch>
          </p:blipFill>
          <p:spPr>
            <a:xfrm>
              <a:off x="1007832" y="2148448"/>
              <a:ext cx="9879082" cy="400999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5"/>
          <p:cNvSpPr txBox="1">
            <a:spLocks noGrp="1"/>
          </p:cNvSpPr>
          <p:nvPr>
            <p:ph type="title"/>
          </p:nvPr>
        </p:nvSpPr>
        <p:spPr/>
        <p:txBody>
          <a:bodyPr/>
          <a:lstStyle/>
          <a:p>
            <a:r>
              <a:rPr lang="en-US" smtClean="0"/>
              <a:t> 1.3.4.1 Deploying and Promoting your Application</a:t>
            </a:r>
            <a:endParaRPr lang="en-US"/>
          </a:p>
        </p:txBody>
      </p:sp>
      <p:sp>
        <p:nvSpPr>
          <p:cNvPr id="306" name="Google Shape;306;p55"/>
          <p:cNvSpPr txBox="1">
            <a:spLocks noGrp="1"/>
          </p:cNvSpPr>
          <p:nvPr>
            <p:ph type="body" idx="2"/>
          </p:nvPr>
        </p:nvSpPr>
        <p:spPr/>
        <p:txBody>
          <a:bodyPr/>
          <a:lstStyle/>
          <a:p>
            <a:r>
              <a:rPr lang="en-US" smtClean="0"/>
              <a:t> </a:t>
            </a:r>
            <a:endParaRPr lang="en-US" dirty="0" smtClean="0"/>
          </a:p>
        </p:txBody>
      </p:sp>
      <p:grpSp>
        <p:nvGrpSpPr>
          <p:cNvPr id="4" name="Group 3"/>
          <p:cNvGrpSpPr/>
          <p:nvPr/>
        </p:nvGrpSpPr>
        <p:grpSpPr>
          <a:xfrm>
            <a:off x="507999" y="1549400"/>
            <a:ext cx="10922001" cy="1992086"/>
            <a:chOff x="508000" y="1282700"/>
            <a:chExt cx="4927600" cy="1992086"/>
          </a:xfrm>
        </p:grpSpPr>
        <p:sp>
          <p:nvSpPr>
            <p:cNvPr id="5" name="Rounded Rectangle 4"/>
            <p:cNvSpPr/>
            <p:nvPr/>
          </p:nvSpPr>
          <p:spPr>
            <a:xfrm>
              <a:off x="508000" y="1592018"/>
              <a:ext cx="4927600" cy="1682768"/>
            </a:xfrm>
            <a:prstGeom prst="roundRect">
              <a:avLst>
                <a:gd name="adj" fmla="val 3179"/>
              </a:avLst>
            </a:prstGeom>
            <a:solidFill>
              <a:schemeClr val="accent6">
                <a:lumMod val="20000"/>
                <a:lumOff val="80000"/>
              </a:schemeClr>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tlCol="0" anchor="t"/>
            <a:lstStyle/>
            <a:p>
              <a:pPr marL="344479" lvl="1" indent="-342891">
                <a:spcBef>
                  <a:spcPts val="600"/>
                </a:spcBef>
                <a:buSzPts val="1800"/>
                <a:buFont typeface="Noto Sans Symbols"/>
                <a:buChar char="⇥"/>
              </a:pPr>
              <a:r>
                <a:rPr lang="en-US" sz="1800" dirty="0">
                  <a:solidFill>
                    <a:srgbClr val="000000"/>
                  </a:solidFill>
                  <a:cs typeface="Arial"/>
                </a:rPr>
                <a:t>Use the same process to deploy to every environment, including production. </a:t>
              </a:r>
            </a:p>
            <a:p>
              <a:pPr marL="344479" lvl="1" indent="-342891">
                <a:spcBef>
                  <a:spcPts val="600"/>
                </a:spcBef>
                <a:buSzPts val="1800"/>
                <a:buFont typeface="Noto Sans Symbols"/>
                <a:buChar char="⇥"/>
              </a:pPr>
              <a:r>
                <a:rPr lang="en-US" sz="1800" dirty="0">
                  <a:solidFill>
                    <a:srgbClr val="000000"/>
                  </a:solidFill>
                  <a:cs typeface="Arial"/>
                </a:rPr>
                <a:t>Automating the deployment should start with the very first deployment to a testing environment. </a:t>
              </a:r>
            </a:p>
            <a:p>
              <a:pPr marL="344479" lvl="1" indent="-342891">
                <a:spcBef>
                  <a:spcPts val="600"/>
                </a:spcBef>
                <a:buSzPts val="1800"/>
                <a:buFont typeface="Noto Sans Symbols"/>
                <a:buChar char="⇥"/>
              </a:pPr>
              <a:r>
                <a:rPr lang="en-US" sz="1800" dirty="0">
                  <a:solidFill>
                    <a:srgbClr val="000000"/>
                  </a:solidFill>
                  <a:cs typeface="Arial"/>
                </a:rPr>
                <a:t>Instead of manually pulling the pieces of software into shape, write a simple script that does the job.</a:t>
              </a:r>
            </a:p>
          </p:txBody>
        </p:sp>
        <p:sp>
          <p:nvSpPr>
            <p:cNvPr id="6" name="Rounded Rectangle 5"/>
            <p:cNvSpPr/>
            <p:nvPr/>
          </p:nvSpPr>
          <p:spPr>
            <a:xfrm>
              <a:off x="508000" y="1282700"/>
              <a:ext cx="4927600" cy="660400"/>
            </a:xfrm>
            <a:prstGeom prst="roundRect">
              <a:avLst>
                <a:gd name="adj" fmla="val 26282"/>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28594">
                <a:spcBef>
                  <a:spcPts val="600"/>
                </a:spcBef>
                <a:spcAft>
                  <a:spcPts val="600"/>
                </a:spcAft>
                <a:buSzPts val="1800"/>
              </a:pPr>
              <a:r>
                <a:rPr lang="en-US" sz="2000" b="1" spc="-30" dirty="0">
                  <a:solidFill>
                    <a:schemeClr val="bg1"/>
                  </a:solidFill>
                  <a:cs typeface="Arial"/>
                </a:rPr>
                <a:t>The key to deploying any application in a reliable, consistent manner is constant practice</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6"/>
          <p:cNvSpPr txBox="1">
            <a:spLocks noGrp="1"/>
          </p:cNvSpPr>
          <p:nvPr>
            <p:ph type="title"/>
          </p:nvPr>
        </p:nvSpPr>
        <p:spPr/>
        <p:txBody>
          <a:bodyPr/>
          <a:lstStyle/>
          <a:p>
            <a:r>
              <a:rPr lang="en-US" smtClean="0"/>
              <a:t>1.3.4.1 Deploying and Promoting your Application (Contd..)</a:t>
            </a:r>
            <a:endParaRPr lang="en-US"/>
          </a:p>
        </p:txBody>
      </p:sp>
      <p:sp>
        <p:nvSpPr>
          <p:cNvPr id="4" name="Text Placeholder 3"/>
          <p:cNvSpPr>
            <a:spLocks noGrp="1"/>
          </p:cNvSpPr>
          <p:nvPr>
            <p:ph type="body" idx="2"/>
          </p:nvPr>
        </p:nvSpPr>
        <p:spPr/>
        <p:txBody>
          <a:bodyPr/>
          <a:lstStyle/>
          <a:p>
            <a:r>
              <a:rPr lang="en-US" dirty="0" smtClean="0"/>
              <a:t> </a:t>
            </a:r>
            <a:endParaRPr lang="en-US" dirty="0"/>
          </a:p>
        </p:txBody>
      </p:sp>
      <p:grpSp>
        <p:nvGrpSpPr>
          <p:cNvPr id="8" name="Group 7"/>
          <p:cNvGrpSpPr/>
          <p:nvPr/>
        </p:nvGrpSpPr>
        <p:grpSpPr>
          <a:xfrm>
            <a:off x="1206603" y="1213521"/>
            <a:ext cx="8849141" cy="5238806"/>
            <a:chOff x="1206603" y="1213521"/>
            <a:chExt cx="8849141" cy="5238806"/>
          </a:xfrm>
        </p:grpSpPr>
        <p:pic>
          <p:nvPicPr>
            <p:cNvPr id="312" name="Google Shape;312;p56"/>
            <p:cNvPicPr preferRelativeResize="0"/>
            <p:nvPr/>
          </p:nvPicPr>
          <p:blipFill>
            <a:blip r:embed="rId3">
              <a:alphaModFix/>
            </a:blip>
            <a:stretch>
              <a:fillRect/>
            </a:stretch>
          </p:blipFill>
          <p:spPr>
            <a:xfrm>
              <a:off x="1437169" y="1624868"/>
              <a:ext cx="8428176" cy="4700532"/>
            </a:xfrm>
            <a:prstGeom prst="rect">
              <a:avLst/>
            </a:prstGeom>
            <a:noFill/>
            <a:ln>
              <a:noFill/>
            </a:ln>
          </p:spPr>
        </p:pic>
        <p:grpSp>
          <p:nvGrpSpPr>
            <p:cNvPr id="7" name="Group 6"/>
            <p:cNvGrpSpPr/>
            <p:nvPr/>
          </p:nvGrpSpPr>
          <p:grpSpPr>
            <a:xfrm>
              <a:off x="1206603" y="1213521"/>
              <a:ext cx="8849141" cy="5238806"/>
              <a:chOff x="1174132" y="1160871"/>
              <a:chExt cx="9117278" cy="5344106"/>
            </a:xfrm>
          </p:grpSpPr>
          <p:sp>
            <p:nvSpPr>
              <p:cNvPr id="5" name="Rectangle 4"/>
              <p:cNvSpPr/>
              <p:nvPr/>
            </p:nvSpPr>
            <p:spPr>
              <a:xfrm>
                <a:off x="1188981" y="1160871"/>
                <a:ext cx="9102429" cy="345142"/>
              </a:xfrm>
              <a:prstGeom prst="rect">
                <a:avLst/>
              </a:prstGeom>
              <a:solidFill>
                <a:srgbClr val="44546A"/>
              </a:solidFill>
            </p:spPr>
            <p:txBody>
              <a:bodyPr wrap="none">
                <a:noAutofit/>
              </a:bodyPr>
              <a:lstStyle/>
              <a:p>
                <a:pPr algn="ctr"/>
                <a:r>
                  <a:rPr lang="en-US" b="1" dirty="0" smtClean="0">
                    <a:solidFill>
                      <a:schemeClr val="bg1"/>
                    </a:solidFill>
                  </a:rPr>
                  <a:t>PROCESS OF CONTINUOUS TESTING</a:t>
                </a:r>
                <a:endParaRPr lang="en-US" b="1" dirty="0">
                  <a:solidFill>
                    <a:schemeClr val="bg1"/>
                  </a:solidFill>
                </a:endParaRPr>
              </a:p>
            </p:txBody>
          </p:sp>
          <p:sp>
            <p:nvSpPr>
              <p:cNvPr id="6" name="Rectangle 5"/>
              <p:cNvSpPr/>
              <p:nvPr/>
            </p:nvSpPr>
            <p:spPr>
              <a:xfrm>
                <a:off x="1174132" y="1160871"/>
                <a:ext cx="9103506" cy="5344106"/>
              </a:xfrm>
              <a:prstGeom prst="rect">
                <a:avLst/>
              </a:pr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7"/>
          <p:cNvSpPr txBox="1">
            <a:spLocks noGrp="1"/>
          </p:cNvSpPr>
          <p:nvPr>
            <p:ph type="title"/>
          </p:nvPr>
        </p:nvSpPr>
        <p:spPr>
          <a:xfrm>
            <a:off x="208634" y="633246"/>
            <a:ext cx="11185079" cy="492172"/>
          </a:xfrm>
        </p:spPr>
        <p:txBody>
          <a:bodyPr/>
          <a:lstStyle/>
          <a:p>
            <a:r>
              <a:rPr lang="en-US" dirty="0" smtClean="0"/>
              <a:t>1.3.4.2 Modeling Your Release Process and Promoting Builds</a:t>
            </a:r>
            <a:endParaRPr lang="en-US" dirty="0"/>
          </a:p>
        </p:txBody>
      </p:sp>
      <p:sp>
        <p:nvSpPr>
          <p:cNvPr id="3" name="Text Placeholder 2"/>
          <p:cNvSpPr>
            <a:spLocks noGrp="1"/>
          </p:cNvSpPr>
          <p:nvPr>
            <p:ph type="body" idx="2"/>
          </p:nvPr>
        </p:nvSpPr>
        <p:spPr/>
        <p:txBody>
          <a:bodyPr/>
          <a:lstStyle/>
          <a:p>
            <a:r>
              <a:rPr lang="en-US" b="1" dirty="0"/>
              <a:t> </a:t>
            </a:r>
            <a:r>
              <a:rPr lang="en-US" dirty="0" smtClean="0"/>
              <a:t>The </a:t>
            </a:r>
            <a:r>
              <a:rPr lang="en-US" dirty="0"/>
              <a:t>following image shows the process of . </a:t>
            </a:r>
          </a:p>
        </p:txBody>
      </p:sp>
      <p:grpSp>
        <p:nvGrpSpPr>
          <p:cNvPr id="15" name="Group 14"/>
          <p:cNvGrpSpPr/>
          <p:nvPr/>
        </p:nvGrpSpPr>
        <p:grpSpPr>
          <a:xfrm>
            <a:off x="584056" y="1639167"/>
            <a:ext cx="11321880" cy="2921505"/>
            <a:chOff x="539639" y="2248767"/>
            <a:chExt cx="11435099" cy="2921505"/>
          </a:xfrm>
        </p:grpSpPr>
        <p:sp>
          <p:nvSpPr>
            <p:cNvPr id="26" name="TextBox 25"/>
            <p:cNvSpPr txBox="1"/>
            <p:nvPr/>
          </p:nvSpPr>
          <p:spPr>
            <a:xfrm>
              <a:off x="539639" y="2371725"/>
              <a:ext cx="2038350" cy="954107"/>
            </a:xfrm>
            <a:prstGeom prst="rect">
              <a:avLst/>
            </a:prstGeom>
            <a:noFill/>
          </p:spPr>
          <p:txBody>
            <a:bodyPr wrap="square" rtlCol="0">
              <a:spAutoFit/>
            </a:bodyPr>
            <a:lstStyle/>
            <a:p>
              <a:r>
                <a:rPr lang="en-US" sz="1400" b="1" dirty="0" smtClean="0"/>
                <a:t>Packaged builds of the application that pass the automated pipeline stages</a:t>
              </a:r>
              <a:endParaRPr lang="en-US" sz="1400" b="1" dirty="0"/>
            </a:p>
          </p:txBody>
        </p:sp>
        <p:sp>
          <p:nvSpPr>
            <p:cNvPr id="27" name="Rectangle 26"/>
            <p:cNvSpPr/>
            <p:nvPr/>
          </p:nvSpPr>
          <p:spPr>
            <a:xfrm>
              <a:off x="2801340" y="2371725"/>
              <a:ext cx="1162050" cy="74295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 </a:t>
              </a:r>
            </a:p>
            <a:p>
              <a:pPr algn="ctr"/>
              <a:r>
                <a:rPr lang="en-US" sz="1400" dirty="0" smtClean="0"/>
                <a:t>testing</a:t>
              </a:r>
              <a:endParaRPr lang="en-US" sz="1400" dirty="0"/>
            </a:p>
          </p:txBody>
        </p:sp>
        <p:sp>
          <p:nvSpPr>
            <p:cNvPr id="28" name="Flowchart: Decision 27"/>
            <p:cNvSpPr/>
            <p:nvPr/>
          </p:nvSpPr>
          <p:spPr>
            <a:xfrm>
              <a:off x="4374573" y="2248767"/>
              <a:ext cx="2061865" cy="988867"/>
            </a:xfrm>
            <a:prstGeom prst="flowChartDecision">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Integration </a:t>
              </a:r>
            </a:p>
            <a:p>
              <a:pPr algn="ctr"/>
              <a:r>
                <a:rPr lang="en-US" sz="1400" dirty="0" smtClean="0"/>
                <a:t>Testing sign-off gate</a:t>
              </a:r>
              <a:endParaRPr lang="en-US" sz="1400" dirty="0"/>
            </a:p>
          </p:txBody>
        </p:sp>
        <p:sp>
          <p:nvSpPr>
            <p:cNvPr id="29" name="Rectangle 28"/>
            <p:cNvSpPr/>
            <p:nvPr/>
          </p:nvSpPr>
          <p:spPr>
            <a:xfrm>
              <a:off x="6847621" y="2371725"/>
              <a:ext cx="1162050" cy="74295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Acceptance testing</a:t>
              </a:r>
              <a:endParaRPr lang="en-US" sz="1400" dirty="0"/>
            </a:p>
          </p:txBody>
        </p:sp>
        <p:sp>
          <p:nvSpPr>
            <p:cNvPr id="30" name="Flowchart: Decision 29"/>
            <p:cNvSpPr/>
            <p:nvPr/>
          </p:nvSpPr>
          <p:spPr>
            <a:xfrm>
              <a:off x="8420856" y="2248767"/>
              <a:ext cx="2061865" cy="988867"/>
            </a:xfrm>
            <a:prstGeom prst="flowChartDecision">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QA sign-off gate</a:t>
              </a:r>
              <a:endParaRPr lang="en-US" sz="1400" dirty="0"/>
            </a:p>
          </p:txBody>
        </p:sp>
        <p:sp>
          <p:nvSpPr>
            <p:cNvPr id="31" name="Rectangle 30"/>
            <p:cNvSpPr/>
            <p:nvPr/>
          </p:nvSpPr>
          <p:spPr>
            <a:xfrm>
              <a:off x="2990850" y="4304363"/>
              <a:ext cx="1162050" cy="74295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User acceptance testing</a:t>
              </a:r>
              <a:endParaRPr lang="en-US" sz="1400" dirty="0"/>
            </a:p>
          </p:txBody>
        </p:sp>
        <p:sp>
          <p:nvSpPr>
            <p:cNvPr id="32" name="Flowchart: Decision 31"/>
            <p:cNvSpPr/>
            <p:nvPr/>
          </p:nvSpPr>
          <p:spPr>
            <a:xfrm>
              <a:off x="4496402" y="4181405"/>
              <a:ext cx="2061865" cy="988867"/>
            </a:xfrm>
            <a:prstGeom prst="flowChartDecision">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Customer sign-off gate</a:t>
              </a:r>
              <a:endParaRPr lang="en-US" sz="1400" dirty="0"/>
            </a:p>
          </p:txBody>
        </p:sp>
        <p:sp>
          <p:nvSpPr>
            <p:cNvPr id="33" name="Rectangle 32"/>
            <p:cNvSpPr/>
            <p:nvPr/>
          </p:nvSpPr>
          <p:spPr>
            <a:xfrm>
              <a:off x="6901770" y="4304363"/>
              <a:ext cx="1162050" cy="74295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Staging </a:t>
              </a:r>
              <a:endParaRPr lang="en-US" sz="1400" dirty="0"/>
            </a:p>
          </p:txBody>
        </p:sp>
        <p:sp>
          <p:nvSpPr>
            <p:cNvPr id="34" name="Flowchart: Decision 33"/>
            <p:cNvSpPr/>
            <p:nvPr/>
          </p:nvSpPr>
          <p:spPr>
            <a:xfrm>
              <a:off x="8407323" y="4181405"/>
              <a:ext cx="2061865" cy="988867"/>
            </a:xfrm>
            <a:prstGeom prst="flowChartDecision">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Operations sign off gate</a:t>
              </a:r>
              <a:endParaRPr lang="en-US" sz="1400" dirty="0"/>
            </a:p>
          </p:txBody>
        </p:sp>
        <p:sp>
          <p:nvSpPr>
            <p:cNvPr id="35" name="Rectangle 34"/>
            <p:cNvSpPr/>
            <p:nvPr/>
          </p:nvSpPr>
          <p:spPr>
            <a:xfrm>
              <a:off x="10812688" y="4304363"/>
              <a:ext cx="1162050" cy="74295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Production</a:t>
              </a:r>
              <a:endParaRPr lang="en-US" sz="1400" dirty="0"/>
            </a:p>
          </p:txBody>
        </p:sp>
        <p:sp>
          <p:nvSpPr>
            <p:cNvPr id="36" name="Right Arrow 35"/>
            <p:cNvSpPr/>
            <p:nvPr/>
          </p:nvSpPr>
          <p:spPr>
            <a:xfrm>
              <a:off x="2437530" y="2557463"/>
              <a:ext cx="316437" cy="371475"/>
            </a:xfrm>
            <a:prstGeom prst="rightArrow">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4010763" y="2557463"/>
              <a:ext cx="316437" cy="371475"/>
            </a:xfrm>
            <a:prstGeom prst="rightArrow">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6483811" y="2557463"/>
              <a:ext cx="316437" cy="371475"/>
            </a:xfrm>
            <a:prstGeom prst="rightArrow">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a:off x="8057044" y="2557463"/>
              <a:ext cx="316437" cy="371475"/>
            </a:xfrm>
            <a:prstGeom prst="rightArrow">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4166432" y="4524869"/>
              <a:ext cx="316437" cy="371475"/>
            </a:xfrm>
            <a:prstGeom prst="rightArrow">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6571800" y="4477395"/>
              <a:ext cx="316437" cy="371475"/>
            </a:xfrm>
            <a:prstGeom prst="rightArrow">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8077353" y="4477394"/>
              <a:ext cx="316437" cy="371475"/>
            </a:xfrm>
            <a:prstGeom prst="rightArrow">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a:off x="10482721" y="4477394"/>
              <a:ext cx="316437" cy="371475"/>
            </a:xfrm>
            <a:prstGeom prst="rightArrow">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2548128" y="2745872"/>
              <a:ext cx="8900160" cy="1933185"/>
            </a:xfrm>
            <a:custGeom>
              <a:avLst/>
              <a:gdLst>
                <a:gd name="connsiteX0" fmla="*/ 7900416 w 8900160"/>
                <a:gd name="connsiteY0" fmla="*/ 0 h 1865376"/>
                <a:gd name="connsiteX1" fmla="*/ 8900160 w 8900160"/>
                <a:gd name="connsiteY1" fmla="*/ 0 h 1865376"/>
                <a:gd name="connsiteX2" fmla="*/ 8900160 w 8900160"/>
                <a:gd name="connsiteY2" fmla="*/ 950976 h 1865376"/>
                <a:gd name="connsiteX3" fmla="*/ 0 w 8900160"/>
                <a:gd name="connsiteY3" fmla="*/ 950976 h 1865376"/>
                <a:gd name="connsiteX4" fmla="*/ 0 w 8900160"/>
                <a:gd name="connsiteY4" fmla="*/ 1865376 h 1865376"/>
                <a:gd name="connsiteX5" fmla="*/ 438912 w 8900160"/>
                <a:gd name="connsiteY5" fmla="*/ 1865376 h 1865376"/>
                <a:gd name="connsiteX0" fmla="*/ 7900416 w 8900160"/>
                <a:gd name="connsiteY0" fmla="*/ 0 h 1865376"/>
                <a:gd name="connsiteX1" fmla="*/ 8900160 w 8900160"/>
                <a:gd name="connsiteY1" fmla="*/ 0 h 1865376"/>
                <a:gd name="connsiteX2" fmla="*/ 8900160 w 8900160"/>
                <a:gd name="connsiteY2" fmla="*/ 950976 h 1865376"/>
                <a:gd name="connsiteX3" fmla="*/ 0 w 8900160"/>
                <a:gd name="connsiteY3" fmla="*/ 950976 h 1865376"/>
                <a:gd name="connsiteX4" fmla="*/ 0 w 8900160"/>
                <a:gd name="connsiteY4" fmla="*/ 1865376 h 1865376"/>
                <a:gd name="connsiteX5" fmla="*/ 165862 w 8900160"/>
                <a:gd name="connsiteY5" fmla="*/ 1859488 h 1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00160" h="1865376">
                  <a:moveTo>
                    <a:pt x="7900416" y="0"/>
                  </a:moveTo>
                  <a:lnTo>
                    <a:pt x="8900160" y="0"/>
                  </a:lnTo>
                  <a:lnTo>
                    <a:pt x="8900160" y="950976"/>
                  </a:lnTo>
                  <a:lnTo>
                    <a:pt x="0" y="950976"/>
                  </a:lnTo>
                  <a:lnTo>
                    <a:pt x="0" y="1865376"/>
                  </a:lnTo>
                  <a:lnTo>
                    <a:pt x="165862" y="1859488"/>
                  </a:lnTo>
                </a:path>
              </a:pathLst>
            </a:custGeom>
            <a:noFill/>
            <a:ln w="38100">
              <a:solidFill>
                <a:srgbClr val="0CA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2633300" y="4524869"/>
              <a:ext cx="316437" cy="371475"/>
            </a:xfrm>
            <a:prstGeom prst="rightArrow">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8"/>
          <p:cNvSpPr txBox="1">
            <a:spLocks noGrp="1"/>
          </p:cNvSpPr>
          <p:nvPr>
            <p:ph type="title"/>
          </p:nvPr>
        </p:nvSpPr>
        <p:spPr/>
        <p:txBody>
          <a:bodyPr/>
          <a:lstStyle/>
          <a:p>
            <a:r>
              <a:rPr lang="en-US" smtClean="0"/>
              <a:t>What did You Grasp?</a:t>
            </a:r>
            <a:endParaRPr lang="en-US"/>
          </a:p>
        </p:txBody>
      </p:sp>
      <p:sp>
        <p:nvSpPr>
          <p:cNvPr id="326" name="Google Shape;326;p58"/>
          <p:cNvSpPr txBox="1">
            <a:spLocks noGrp="1"/>
          </p:cNvSpPr>
          <p:nvPr>
            <p:ph type="body" sz="quarter" idx="26"/>
          </p:nvPr>
        </p:nvSpPr>
        <p:spPr/>
        <p:txBody>
          <a:bodyPr/>
          <a:lstStyle/>
          <a:p>
            <a:r>
              <a:rPr lang="en-US" dirty="0" smtClean="0"/>
              <a:t>1.	From which of the following environment you should configure auto deployment? </a:t>
            </a:r>
          </a:p>
          <a:p>
            <a:pPr lvl="1"/>
            <a:r>
              <a:rPr lang="en-US" dirty="0" smtClean="0"/>
              <a:t>Testing</a:t>
            </a:r>
          </a:p>
          <a:p>
            <a:pPr lvl="1"/>
            <a:r>
              <a:rPr lang="en-US" dirty="0" smtClean="0"/>
              <a:t>Staging</a:t>
            </a:r>
          </a:p>
          <a:p>
            <a:pPr lvl="1"/>
            <a:r>
              <a:rPr lang="en-US" dirty="0" smtClean="0"/>
              <a:t>UAT</a:t>
            </a:r>
          </a:p>
          <a:p>
            <a:pPr lvl="1"/>
            <a:r>
              <a:rPr lang="en-US" dirty="0" smtClean="0"/>
              <a:t>Production</a:t>
            </a:r>
          </a:p>
          <a:p>
            <a:endParaRPr lang="en-US" dirty="0"/>
          </a:p>
        </p:txBody>
      </p:sp>
      <p:sp>
        <p:nvSpPr>
          <p:cNvPr id="327" name="Google Shape;327;p58"/>
          <p:cNvSpPr txBox="1"/>
          <p:nvPr/>
        </p:nvSpPr>
        <p:spPr>
          <a:xfrm>
            <a:off x="5114827" y="5908629"/>
            <a:ext cx="2268487" cy="993713"/>
          </a:xfrm>
          <a:prstGeom prst="rect">
            <a:avLst/>
          </a:prstGeom>
          <a:noFill/>
          <a:ln>
            <a:noFill/>
          </a:ln>
        </p:spPr>
        <p:txBody>
          <a:bodyPr spcFirstLastPara="1" wrap="square" lIns="121900" tIns="121900" rIns="121900" bIns="121900" anchor="ctr" anchorCtr="0">
            <a:noAutofit/>
          </a:bodyPr>
          <a:lstStyle/>
          <a:p>
            <a:pPr algn="ctr">
              <a:buSzPts val="1400"/>
            </a:pPr>
            <a:r>
              <a:rPr lang="en-US">
                <a:solidFill>
                  <a:srgbClr val="FFFFFF"/>
                </a:solidFill>
                <a:latin typeface="Roboto"/>
                <a:ea typeface="Roboto"/>
                <a:cs typeface="Roboto"/>
                <a:sym typeface="Roboto"/>
              </a:rPr>
              <a:t>Faster Iterations</a:t>
            </a:r>
            <a:endParaRPr>
              <a:solidFill>
                <a:srgbClr val="FFFF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p:txBody>
          <a:bodyPr/>
          <a:lstStyle/>
          <a:p>
            <a:r>
              <a:rPr lang="en-US" smtClean="0"/>
              <a:t>What did You Grasp?</a:t>
            </a:r>
            <a:endParaRPr lang="en-US"/>
          </a:p>
        </p:txBody>
      </p:sp>
      <p:sp>
        <p:nvSpPr>
          <p:cNvPr id="333" name="Google Shape;333;p59"/>
          <p:cNvSpPr txBox="1">
            <a:spLocks noGrp="1"/>
          </p:cNvSpPr>
          <p:nvPr>
            <p:ph type="body" sz="quarter" idx="26"/>
          </p:nvPr>
        </p:nvSpPr>
        <p:spPr/>
        <p:txBody>
          <a:bodyPr/>
          <a:lstStyle/>
          <a:p>
            <a:r>
              <a:rPr lang="en-US" dirty="0" smtClean="0"/>
              <a:t>2.	 ___________ is performed before User acceptance tests</a:t>
            </a:r>
          </a:p>
          <a:p>
            <a:pPr lvl="1"/>
            <a:r>
              <a:rPr lang="en-US" dirty="0" smtClean="0"/>
              <a:t>Regression tests</a:t>
            </a:r>
          </a:p>
          <a:p>
            <a:pPr lvl="1"/>
            <a:r>
              <a:rPr lang="en-US" dirty="0" smtClean="0"/>
              <a:t>Functional tests</a:t>
            </a:r>
          </a:p>
          <a:p>
            <a:pPr lvl="1"/>
            <a:r>
              <a:rPr lang="en-US" dirty="0" smtClean="0"/>
              <a:t>Integration tests</a:t>
            </a:r>
          </a:p>
          <a:p>
            <a:pPr lvl="1"/>
            <a:r>
              <a:rPr lang="en-US" dirty="0" smtClean="0"/>
              <a:t>None of the above </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0"/>
          <p:cNvSpPr txBox="1">
            <a:spLocks noGrp="1"/>
          </p:cNvSpPr>
          <p:nvPr>
            <p:ph type="title"/>
          </p:nvPr>
        </p:nvSpPr>
        <p:spPr/>
        <p:txBody>
          <a:bodyPr/>
          <a:lstStyle/>
          <a:p>
            <a:r>
              <a:rPr lang="en-US" smtClean="0"/>
              <a:t>What did You Grasp?</a:t>
            </a:r>
            <a:endParaRPr lang="en-US"/>
          </a:p>
        </p:txBody>
      </p:sp>
      <p:sp>
        <p:nvSpPr>
          <p:cNvPr id="339" name="Google Shape;339;p60"/>
          <p:cNvSpPr txBox="1">
            <a:spLocks noGrp="1"/>
          </p:cNvSpPr>
          <p:nvPr>
            <p:ph type="body" sz="quarter" idx="26"/>
          </p:nvPr>
        </p:nvSpPr>
        <p:spPr/>
        <p:txBody>
          <a:bodyPr/>
          <a:lstStyle/>
          <a:p>
            <a:r>
              <a:rPr lang="en-US" dirty="0" smtClean="0"/>
              <a:t>3.	Approval is required to deploy the build to following environment.</a:t>
            </a:r>
          </a:p>
          <a:p>
            <a:pPr lvl="1"/>
            <a:r>
              <a:rPr lang="en-US" dirty="0" smtClean="0"/>
              <a:t>Staging</a:t>
            </a:r>
          </a:p>
          <a:p>
            <a:pPr lvl="1"/>
            <a:r>
              <a:rPr lang="en-US" dirty="0" smtClean="0"/>
              <a:t>UAT</a:t>
            </a:r>
          </a:p>
          <a:p>
            <a:pPr lvl="1"/>
            <a:r>
              <a:rPr lang="en-US" dirty="0" smtClean="0"/>
              <a:t>Pre-Prod</a:t>
            </a:r>
          </a:p>
          <a:p>
            <a:pPr lvl="1"/>
            <a:r>
              <a:rPr lang="en-US" dirty="0" smtClean="0"/>
              <a:t>Production</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1"/>
          <p:cNvSpPr txBox="1">
            <a:spLocks noGrp="1"/>
          </p:cNvSpPr>
          <p:nvPr>
            <p:ph type="title"/>
          </p:nvPr>
        </p:nvSpPr>
        <p:spPr>
          <a:xfrm>
            <a:off x="208635" y="633246"/>
            <a:ext cx="11620508" cy="492172"/>
          </a:xfrm>
        </p:spPr>
        <p:txBody>
          <a:bodyPr/>
          <a:lstStyle/>
          <a:p>
            <a:r>
              <a:rPr lang="en-US" dirty="0" smtClean="0"/>
              <a:t>1.3.5 Continuous Deployment to Successive Environments before Production</a:t>
            </a:r>
            <a:endParaRPr lang="en-US" dirty="0"/>
          </a:p>
        </p:txBody>
      </p:sp>
      <p:sp>
        <p:nvSpPr>
          <p:cNvPr id="4" name="Text Placeholder 3"/>
          <p:cNvSpPr>
            <a:spLocks noGrp="1"/>
          </p:cNvSpPr>
          <p:nvPr>
            <p:ph type="body" idx="2"/>
          </p:nvPr>
        </p:nvSpPr>
        <p:spPr/>
        <p:txBody>
          <a:bodyPr/>
          <a:lstStyle/>
          <a:p>
            <a:r>
              <a:rPr lang="en-US" smtClean="0"/>
              <a:t> </a:t>
            </a:r>
            <a:endParaRPr lang="en-US" dirty="0"/>
          </a:p>
        </p:txBody>
      </p:sp>
      <p:pic>
        <p:nvPicPr>
          <p:cNvPr id="345" name="Google Shape;345;p61"/>
          <p:cNvPicPr preferRelativeResize="0"/>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136173" y="2023700"/>
            <a:ext cx="7007608" cy="4122123"/>
          </a:xfrm>
          <a:prstGeom prst="rect">
            <a:avLst/>
          </a:prstGeom>
          <a:noFill/>
          <a:ln>
            <a:noFill/>
          </a:ln>
        </p:spPr>
      </p:pic>
      <p:sp>
        <p:nvSpPr>
          <p:cNvPr id="346" name="Google Shape;346;p61"/>
          <p:cNvSpPr txBox="1"/>
          <p:nvPr/>
        </p:nvSpPr>
        <p:spPr>
          <a:xfrm>
            <a:off x="203200" y="1726333"/>
            <a:ext cx="10344000" cy="763600"/>
          </a:xfrm>
          <a:prstGeom prst="rect">
            <a:avLst/>
          </a:prstGeom>
          <a:noFill/>
          <a:ln>
            <a:noFill/>
          </a:ln>
        </p:spPr>
        <p:txBody>
          <a:bodyPr spcFirstLastPara="1" wrap="square" lIns="121900" tIns="121900" rIns="121900" bIns="121900" anchor="t" anchorCtr="0">
            <a:noAutofit/>
          </a:bodyPr>
          <a:lstStyle/>
          <a:p>
            <a:endParaRPr sz="2489"/>
          </a:p>
        </p:txBody>
      </p:sp>
      <p:sp>
        <p:nvSpPr>
          <p:cNvPr id="7" name="Rectangle 6"/>
          <p:cNvSpPr/>
          <p:nvPr/>
        </p:nvSpPr>
        <p:spPr>
          <a:xfrm>
            <a:off x="2778447" y="1422785"/>
            <a:ext cx="7526696" cy="379656"/>
          </a:xfrm>
          <a:prstGeom prst="rect">
            <a:avLst/>
          </a:prstGeom>
          <a:solidFill>
            <a:srgbClr val="0B9963"/>
          </a:solidFill>
        </p:spPr>
        <p:txBody>
          <a:bodyPr wrap="square">
            <a:spAutoFit/>
          </a:bodyPr>
          <a:lstStyle/>
          <a:p>
            <a:pPr algn="ctr"/>
            <a:r>
              <a:rPr lang="en-US" b="1" dirty="0" smtClean="0">
                <a:solidFill>
                  <a:schemeClr val="bg1"/>
                </a:solidFill>
              </a:rPr>
              <a:t>AUTOMATIC PROMOTION AND DEPLOYMENT TO PRODUCTION</a:t>
            </a:r>
            <a:endParaRPr lang="en-US" b="1" dirty="0">
              <a:solidFill>
                <a:schemeClr val="bg1"/>
              </a:solidFill>
            </a:endParaRPr>
          </a:p>
        </p:txBody>
      </p:sp>
      <p:sp>
        <p:nvSpPr>
          <p:cNvPr id="8" name="Rectangle 7"/>
          <p:cNvSpPr/>
          <p:nvPr/>
        </p:nvSpPr>
        <p:spPr>
          <a:xfrm>
            <a:off x="2757714" y="1422785"/>
            <a:ext cx="7547429" cy="4902615"/>
          </a:xfrm>
          <a:prstGeom prst="rect">
            <a:avLst/>
          </a:prstGeom>
          <a:noFill/>
          <a:ln w="38100">
            <a:solidFill>
              <a:srgbClr val="0B99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2"/>
          <p:cNvSpPr txBox="1">
            <a:spLocks noGrp="1"/>
          </p:cNvSpPr>
          <p:nvPr>
            <p:ph type="title"/>
          </p:nvPr>
        </p:nvSpPr>
        <p:spPr/>
        <p:txBody>
          <a:bodyPr/>
          <a:lstStyle/>
          <a:p>
            <a:r>
              <a:rPr lang="en-US" smtClean="0"/>
              <a:t>1.3.6 Continuous Monitoring</a:t>
            </a:r>
            <a:endParaRPr lang="en-US"/>
          </a:p>
        </p:txBody>
      </p:sp>
      <p:sp>
        <p:nvSpPr>
          <p:cNvPr id="353" name="Google Shape;353;p62"/>
          <p:cNvSpPr txBox="1">
            <a:spLocks noGrp="1"/>
          </p:cNvSpPr>
          <p:nvPr>
            <p:ph type="body" idx="2"/>
          </p:nvPr>
        </p:nvSpPr>
        <p:spPr/>
        <p:txBody>
          <a:bodyPr/>
          <a:lstStyle/>
          <a:p>
            <a:r>
              <a:rPr lang="en-US" smtClean="0"/>
              <a:t> </a:t>
            </a:r>
            <a:endParaRPr lang="en-US" dirty="0"/>
          </a:p>
        </p:txBody>
      </p:sp>
      <p:grpSp>
        <p:nvGrpSpPr>
          <p:cNvPr id="5" name="Group 4"/>
          <p:cNvGrpSpPr/>
          <p:nvPr/>
        </p:nvGrpSpPr>
        <p:grpSpPr>
          <a:xfrm>
            <a:off x="507999" y="1549400"/>
            <a:ext cx="10922001" cy="2705100"/>
            <a:chOff x="508000" y="1282700"/>
            <a:chExt cx="4927600" cy="2705100"/>
          </a:xfrm>
        </p:grpSpPr>
        <p:sp>
          <p:nvSpPr>
            <p:cNvPr id="6" name="Rounded Rectangle 5"/>
            <p:cNvSpPr/>
            <p:nvPr/>
          </p:nvSpPr>
          <p:spPr>
            <a:xfrm>
              <a:off x="508000" y="1592017"/>
              <a:ext cx="4927600" cy="2395783"/>
            </a:xfrm>
            <a:prstGeom prst="roundRect">
              <a:avLst>
                <a:gd name="adj" fmla="val 3179"/>
              </a:avLst>
            </a:prstGeom>
            <a:solidFill>
              <a:schemeClr val="accent6">
                <a:lumMod val="20000"/>
                <a:lumOff val="80000"/>
              </a:schemeClr>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tlCol="0" anchor="t"/>
            <a:lstStyle/>
            <a:p>
              <a:pPr marL="344479" lvl="1" indent="-342891">
                <a:spcBef>
                  <a:spcPts val="600"/>
                </a:spcBef>
                <a:buSzPts val="1800"/>
                <a:buFont typeface="Noto Sans Symbols"/>
                <a:buChar char="⇥"/>
              </a:pPr>
              <a:r>
                <a:rPr lang="en-US" sz="1800" dirty="0">
                  <a:solidFill>
                    <a:srgbClr val="000000"/>
                  </a:solidFill>
                  <a:cs typeface="Arial"/>
                </a:rPr>
                <a:t>Complete operation monitoring (e.g. Up-time, Availability, Concurrency, Jobs, etc.)</a:t>
              </a:r>
            </a:p>
            <a:p>
              <a:pPr marL="344479" lvl="1" indent="-342891">
                <a:spcBef>
                  <a:spcPts val="600"/>
                </a:spcBef>
                <a:buSzPts val="1800"/>
                <a:buFont typeface="Noto Sans Symbols"/>
                <a:buChar char="⇥"/>
              </a:pPr>
              <a:r>
                <a:rPr lang="en-US" sz="1800" dirty="0">
                  <a:solidFill>
                    <a:srgbClr val="000000"/>
                  </a:solidFill>
                  <a:cs typeface="Arial"/>
                </a:rPr>
                <a:t>Aggregated and searchable alert and error log files</a:t>
              </a:r>
            </a:p>
            <a:p>
              <a:pPr marL="344479" lvl="1" indent="-342891">
                <a:spcBef>
                  <a:spcPts val="600"/>
                </a:spcBef>
                <a:buSzPts val="1800"/>
                <a:buFont typeface="Noto Sans Symbols"/>
                <a:buChar char="⇥"/>
              </a:pPr>
              <a:r>
                <a:rPr lang="en-US" sz="1800" dirty="0">
                  <a:solidFill>
                    <a:srgbClr val="000000"/>
                  </a:solidFill>
                  <a:cs typeface="Arial"/>
                </a:rPr>
                <a:t>Host level utilization trends (e.g. CPU, Memory, Storage)</a:t>
              </a:r>
            </a:p>
            <a:p>
              <a:pPr marL="344479" lvl="1" indent="-342891">
                <a:spcBef>
                  <a:spcPts val="600"/>
                </a:spcBef>
                <a:buSzPts val="1800"/>
                <a:buFont typeface="Noto Sans Symbols"/>
                <a:buChar char="⇥"/>
              </a:pPr>
              <a:r>
                <a:rPr lang="en-US" sz="1800" dirty="0">
                  <a:solidFill>
                    <a:srgbClr val="000000"/>
                  </a:solidFill>
                  <a:cs typeface="Arial"/>
                </a:rPr>
                <a:t>Pre and Post deployment baselines and comparisons</a:t>
              </a:r>
            </a:p>
            <a:p>
              <a:pPr marL="344479" lvl="1" indent="-342891">
                <a:spcBef>
                  <a:spcPts val="600"/>
                </a:spcBef>
                <a:buSzPts val="1800"/>
                <a:buFont typeface="Noto Sans Symbols"/>
                <a:buChar char="⇥"/>
              </a:pPr>
              <a:r>
                <a:rPr lang="en-US" sz="1800" dirty="0">
                  <a:solidFill>
                    <a:srgbClr val="000000"/>
                  </a:solidFill>
                  <a:cs typeface="Arial"/>
                </a:rPr>
                <a:t>Establish key performance metrics (KPI's)</a:t>
              </a:r>
            </a:p>
          </p:txBody>
        </p:sp>
        <p:sp>
          <p:nvSpPr>
            <p:cNvPr id="7" name="Rounded Rectangle 6"/>
            <p:cNvSpPr/>
            <p:nvPr/>
          </p:nvSpPr>
          <p:spPr>
            <a:xfrm>
              <a:off x="508000" y="1282700"/>
              <a:ext cx="4927600" cy="660400"/>
            </a:xfrm>
            <a:prstGeom prst="roundRect">
              <a:avLst>
                <a:gd name="adj" fmla="val 26282"/>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28594">
                <a:spcBef>
                  <a:spcPts val="600"/>
                </a:spcBef>
                <a:spcAft>
                  <a:spcPts val="600"/>
                </a:spcAft>
                <a:buSzPts val="1800"/>
              </a:pPr>
              <a:r>
                <a:rPr lang="en-US" sz="2000" b="1" spc="-30" dirty="0">
                  <a:solidFill>
                    <a:schemeClr val="bg1"/>
                  </a:solidFill>
                  <a:cs typeface="Arial"/>
                </a:rPr>
                <a:t>Monitoring targets fall into several primary categories, such as</a:t>
              </a:r>
            </a:p>
          </p:txBody>
        </p:sp>
      </p:grpSp>
      <p:pic>
        <p:nvPicPr>
          <p:cNvPr id="10" name="Google Shape;354;p62"/>
          <p:cNvPicPr preferRelativeResize="0"/>
          <p:nvPr/>
        </p:nvPicPr>
        <p:blipFill>
          <a:blip r:embed="rId3">
            <a:clrChange>
              <a:clrFrom>
                <a:srgbClr val="FFFFFF"/>
              </a:clrFrom>
              <a:clrTo>
                <a:srgbClr val="FFFFFF">
                  <a:alpha val="0"/>
                </a:srgbClr>
              </a:clrTo>
            </a:clrChange>
            <a:alphaModFix/>
          </a:blip>
          <a:stretch>
            <a:fillRect/>
          </a:stretch>
        </p:blipFill>
        <p:spPr>
          <a:xfrm>
            <a:off x="9576806" y="2771443"/>
            <a:ext cx="1697619" cy="1361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3"/>
          <p:cNvSpPr txBox="1">
            <a:spLocks noGrp="1"/>
          </p:cNvSpPr>
          <p:nvPr>
            <p:ph type="title"/>
          </p:nvPr>
        </p:nvSpPr>
        <p:spPr/>
        <p:txBody>
          <a:bodyPr/>
          <a:lstStyle/>
          <a:p>
            <a:r>
              <a:rPr lang="en-US" smtClean="0"/>
              <a:t>1.3.6.1 How does Continuous Monitoring Supports DevOPS</a:t>
            </a:r>
            <a:endParaRPr lang="en-US"/>
          </a:p>
        </p:txBody>
      </p:sp>
      <p:sp>
        <p:nvSpPr>
          <p:cNvPr id="360" name="Google Shape;360;p63"/>
          <p:cNvSpPr txBox="1">
            <a:spLocks noGrp="1"/>
          </p:cNvSpPr>
          <p:nvPr>
            <p:ph type="body" idx="2"/>
          </p:nvPr>
        </p:nvSpPr>
        <p:spPr/>
        <p:txBody>
          <a:bodyPr/>
          <a:lstStyle/>
          <a:p>
            <a:r>
              <a:rPr lang="en-US" smtClean="0"/>
              <a:t> </a:t>
            </a:r>
            <a:endParaRPr lang="en-US" dirty="0" smtClean="0"/>
          </a:p>
        </p:txBody>
      </p:sp>
      <p:grpSp>
        <p:nvGrpSpPr>
          <p:cNvPr id="4" name="Group 3"/>
          <p:cNvGrpSpPr/>
          <p:nvPr/>
        </p:nvGrpSpPr>
        <p:grpSpPr>
          <a:xfrm>
            <a:off x="507999" y="1549400"/>
            <a:ext cx="10922001" cy="2354944"/>
            <a:chOff x="508000" y="1282700"/>
            <a:chExt cx="4927600" cy="2354944"/>
          </a:xfrm>
        </p:grpSpPr>
        <p:sp>
          <p:nvSpPr>
            <p:cNvPr id="5" name="Rounded Rectangle 4"/>
            <p:cNvSpPr/>
            <p:nvPr/>
          </p:nvSpPr>
          <p:spPr>
            <a:xfrm>
              <a:off x="508000" y="1592018"/>
              <a:ext cx="4927600" cy="2045626"/>
            </a:xfrm>
            <a:prstGeom prst="roundRect">
              <a:avLst>
                <a:gd name="adj" fmla="val 3179"/>
              </a:avLst>
            </a:prstGeom>
            <a:solidFill>
              <a:schemeClr val="accent6">
                <a:lumMod val="20000"/>
                <a:lumOff val="80000"/>
              </a:schemeClr>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tlCol="0" anchor="t"/>
            <a:lstStyle/>
            <a:p>
              <a:pPr marL="344479" lvl="1" indent="-342891">
                <a:spcBef>
                  <a:spcPts val="600"/>
                </a:spcBef>
                <a:buSzPts val="1800"/>
                <a:buFont typeface="Noto Sans Symbols"/>
                <a:buChar char="⇥"/>
              </a:pPr>
              <a:r>
                <a:rPr lang="en-US" sz="1800" dirty="0">
                  <a:solidFill>
                    <a:srgbClr val="000000"/>
                  </a:solidFill>
                  <a:cs typeface="Arial"/>
                </a:rPr>
                <a:t>Static code analysis – New code do not pass quality gates</a:t>
              </a:r>
            </a:p>
            <a:p>
              <a:pPr marL="344479" lvl="1" indent="-342891">
                <a:spcBef>
                  <a:spcPts val="600"/>
                </a:spcBef>
                <a:buSzPts val="1800"/>
                <a:buFont typeface="Noto Sans Symbols"/>
                <a:buChar char="⇥"/>
              </a:pPr>
              <a:r>
                <a:rPr lang="en-US" sz="1800" dirty="0">
                  <a:solidFill>
                    <a:srgbClr val="000000"/>
                  </a:solidFill>
                  <a:cs typeface="Arial"/>
                </a:rPr>
                <a:t>Failure of the CI process</a:t>
              </a:r>
            </a:p>
            <a:p>
              <a:pPr marL="344479" lvl="1" indent="-342891">
                <a:spcBef>
                  <a:spcPts val="600"/>
                </a:spcBef>
                <a:buSzPts val="1800"/>
                <a:buFont typeface="Noto Sans Symbols"/>
                <a:buChar char="⇥"/>
              </a:pPr>
              <a:r>
                <a:rPr lang="en-US" sz="1800" dirty="0">
                  <a:solidFill>
                    <a:srgbClr val="000000"/>
                  </a:solidFill>
                  <a:cs typeface="Arial"/>
                </a:rPr>
                <a:t>Infrastructure issues where an application needs to be deployed</a:t>
              </a:r>
            </a:p>
            <a:p>
              <a:pPr marL="344479" lvl="1" indent="-342891">
                <a:spcBef>
                  <a:spcPts val="600"/>
                </a:spcBef>
                <a:buSzPts val="1800"/>
                <a:buFont typeface="Noto Sans Symbols"/>
                <a:buChar char="⇥"/>
              </a:pPr>
              <a:r>
                <a:rPr lang="en-US" sz="1800" dirty="0">
                  <a:solidFill>
                    <a:srgbClr val="000000"/>
                  </a:solidFill>
                  <a:cs typeface="Arial"/>
                </a:rPr>
                <a:t>Application </a:t>
              </a:r>
              <a:r>
                <a:rPr lang="en-US" sz="1800" dirty="0" smtClean="0">
                  <a:solidFill>
                    <a:srgbClr val="000000"/>
                  </a:solidFill>
                  <a:cs typeface="Arial"/>
                </a:rPr>
                <a:t>issues</a:t>
              </a:r>
              <a:endParaRPr lang="en-US" sz="1800" dirty="0">
                <a:solidFill>
                  <a:srgbClr val="000000"/>
                </a:solidFill>
                <a:cs typeface="Arial"/>
              </a:endParaRPr>
            </a:p>
          </p:txBody>
        </p:sp>
        <p:sp>
          <p:nvSpPr>
            <p:cNvPr id="6" name="Rounded Rectangle 5"/>
            <p:cNvSpPr/>
            <p:nvPr/>
          </p:nvSpPr>
          <p:spPr>
            <a:xfrm>
              <a:off x="508000" y="1282700"/>
              <a:ext cx="4927600" cy="660400"/>
            </a:xfrm>
            <a:prstGeom prst="roundRect">
              <a:avLst>
                <a:gd name="adj" fmla="val 26282"/>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28594">
                <a:spcBef>
                  <a:spcPts val="600"/>
                </a:spcBef>
                <a:spcAft>
                  <a:spcPts val="600"/>
                </a:spcAft>
                <a:buSzPts val="1800"/>
              </a:pPr>
              <a:r>
                <a:rPr lang="en-US" sz="2000" b="1" spc="-30" dirty="0">
                  <a:solidFill>
                    <a:schemeClr val="bg1"/>
                  </a:solidFill>
                  <a:cs typeface="Arial"/>
                </a:rPr>
                <a:t>The following points can be some of the factors that need monitoring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p:txBody>
          <a:bodyPr/>
          <a:lstStyle/>
          <a:p>
            <a:r>
              <a:rPr lang="en-US" smtClean="0"/>
              <a:t>Module Topics</a:t>
            </a:r>
            <a:endParaRPr lang="en-US"/>
          </a:p>
        </p:txBody>
      </p:sp>
      <p:sp>
        <p:nvSpPr>
          <p:cNvPr id="121" name="Google Shape;121;p28"/>
          <p:cNvSpPr txBox="1">
            <a:spLocks noGrp="1"/>
          </p:cNvSpPr>
          <p:nvPr>
            <p:ph type="body" idx="2"/>
          </p:nvPr>
        </p:nvSpPr>
        <p:spPr>
          <a:xfrm>
            <a:off x="514351" y="1304995"/>
            <a:ext cx="7301181" cy="4840828"/>
          </a:xfrm>
        </p:spPr>
        <p:txBody>
          <a:bodyPr/>
          <a:lstStyle/>
          <a:p>
            <a:r>
              <a:rPr lang="en-US" dirty="0" smtClean="0"/>
              <a:t>Let us take a quick look at the topics that we will cover in this module:</a:t>
            </a:r>
          </a:p>
          <a:p>
            <a:pPr lvl="1"/>
            <a:r>
              <a:rPr lang="en-US" dirty="0" smtClean="0"/>
              <a:t>1.3.3 Continuous Development/Integration</a:t>
            </a:r>
          </a:p>
          <a:p>
            <a:pPr lvl="1"/>
            <a:r>
              <a:rPr lang="en-US" dirty="0" smtClean="0"/>
              <a:t>1.3.4 Continuous testing</a:t>
            </a:r>
          </a:p>
          <a:p>
            <a:pPr lvl="2"/>
            <a:r>
              <a:rPr lang="en-US" dirty="0" smtClean="0"/>
              <a:t>1.3.4.1 Deploying and Promoting your Application</a:t>
            </a:r>
          </a:p>
          <a:p>
            <a:pPr lvl="2"/>
            <a:r>
              <a:rPr lang="en-US" dirty="0" smtClean="0"/>
              <a:t>1.3.4.2 Modeling Your Release Process and Promoting Builds</a:t>
            </a:r>
          </a:p>
          <a:p>
            <a:pPr lvl="1"/>
            <a:r>
              <a:rPr lang="en-US" dirty="0" smtClean="0"/>
              <a:t>1.3.5 Continuous Deployment to successive environments until before Production</a:t>
            </a:r>
          </a:p>
          <a:p>
            <a:pPr lvl="1"/>
            <a:r>
              <a:rPr lang="en-US" dirty="0" smtClean="0"/>
              <a:t>1.3.6 Continuous monitoring for the delivery pipeline</a:t>
            </a:r>
          </a:p>
          <a:p>
            <a:pPr lvl="2"/>
            <a:r>
              <a:rPr lang="en-US" dirty="0" smtClean="0"/>
              <a:t>1.3.6.1 </a:t>
            </a:r>
            <a:r>
              <a:rPr lang="en-US" dirty="0" err="1" smtClean="0"/>
              <a:t>Nagios</a:t>
            </a:r>
            <a:r>
              <a:rPr lang="en-US" dirty="0" smtClean="0"/>
              <a:t> sampler report</a:t>
            </a:r>
          </a:p>
          <a:p>
            <a:pPr lvl="1"/>
            <a:endParaRPr lang="en-US" dirty="0" smtClean="0"/>
          </a:p>
          <a:p>
            <a:endParaRPr lang="en-US" dirty="0" smtClean="0"/>
          </a:p>
          <a:p>
            <a:pPr lvl="1"/>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4"/>
          <p:cNvSpPr txBox="1">
            <a:spLocks noGrp="1"/>
          </p:cNvSpPr>
          <p:nvPr>
            <p:ph type="title"/>
          </p:nvPr>
        </p:nvSpPr>
        <p:spPr/>
        <p:txBody>
          <a:bodyPr/>
          <a:lstStyle/>
          <a:p>
            <a:r>
              <a:rPr lang="en-US" smtClean="0"/>
              <a:t>1.3.6.2 Nagios Sample Report</a:t>
            </a:r>
            <a:endParaRPr lang="en-US"/>
          </a:p>
        </p:txBody>
      </p:sp>
      <p:sp>
        <p:nvSpPr>
          <p:cNvPr id="4" name="Text Placeholder 3"/>
          <p:cNvSpPr>
            <a:spLocks noGrp="1"/>
          </p:cNvSpPr>
          <p:nvPr>
            <p:ph type="body" idx="2"/>
          </p:nvPr>
        </p:nvSpPr>
        <p:spPr/>
        <p:txBody>
          <a:bodyPr/>
          <a:lstStyle/>
          <a:p>
            <a:r>
              <a:rPr lang="en-US" smtClean="0"/>
              <a:t> </a:t>
            </a:r>
            <a:endParaRPr lang="en-US" dirty="0"/>
          </a:p>
        </p:txBody>
      </p:sp>
      <p:grpSp>
        <p:nvGrpSpPr>
          <p:cNvPr id="7" name="Group 6"/>
          <p:cNvGrpSpPr/>
          <p:nvPr/>
        </p:nvGrpSpPr>
        <p:grpSpPr>
          <a:xfrm>
            <a:off x="2262126" y="1174186"/>
            <a:ext cx="7284210" cy="5277147"/>
            <a:chOff x="2030478" y="1174186"/>
            <a:chExt cx="7284210" cy="5277147"/>
          </a:xfrm>
        </p:grpSpPr>
        <p:pic>
          <p:nvPicPr>
            <p:cNvPr id="366" name="Google Shape;366;p64"/>
            <p:cNvPicPr preferRelativeResize="0"/>
            <p:nvPr/>
          </p:nvPicPr>
          <p:blipFill>
            <a:blip r:embed="rId3"/>
            <a:stretch>
              <a:fillRect/>
            </a:stretch>
          </p:blipFill>
          <p:spPr>
            <a:xfrm>
              <a:off x="2030478" y="1575879"/>
              <a:ext cx="7284210" cy="4875454"/>
            </a:xfrm>
            <a:prstGeom prst="rect">
              <a:avLst/>
            </a:prstGeom>
            <a:noFill/>
            <a:ln>
              <a:noFill/>
            </a:ln>
          </p:spPr>
        </p:pic>
        <p:sp>
          <p:nvSpPr>
            <p:cNvPr id="5" name="Rectangle 4"/>
            <p:cNvSpPr/>
            <p:nvPr/>
          </p:nvSpPr>
          <p:spPr>
            <a:xfrm>
              <a:off x="2030478" y="1174186"/>
              <a:ext cx="7284209" cy="338554"/>
            </a:xfrm>
            <a:prstGeom prst="rect">
              <a:avLst/>
            </a:prstGeom>
            <a:solidFill>
              <a:srgbClr val="0B9963"/>
            </a:solidFill>
          </p:spPr>
          <p:txBody>
            <a:bodyPr wrap="square">
              <a:spAutoFit/>
            </a:bodyPr>
            <a:lstStyle/>
            <a:p>
              <a:pPr algn="ctr"/>
              <a:r>
                <a:rPr lang="en-US" sz="1600" b="1" dirty="0" smtClean="0">
                  <a:solidFill>
                    <a:schemeClr val="bg1"/>
                  </a:solidFill>
                </a:rPr>
                <a:t>NAGIOS SAMPLE REPORT</a:t>
              </a:r>
              <a:endParaRPr lang="en-US" sz="1600" b="1" dirty="0">
                <a:solidFill>
                  <a:schemeClr val="bg1"/>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5"/>
          <p:cNvSpPr txBox="1">
            <a:spLocks noGrp="1"/>
          </p:cNvSpPr>
          <p:nvPr>
            <p:ph type="title"/>
          </p:nvPr>
        </p:nvSpPr>
        <p:spPr>
          <a:xfrm>
            <a:off x="208634" y="633246"/>
            <a:ext cx="11083479" cy="492172"/>
          </a:xfrm>
        </p:spPr>
        <p:txBody>
          <a:bodyPr/>
          <a:lstStyle/>
          <a:p>
            <a:r>
              <a:rPr lang="en-US" dirty="0" smtClean="0"/>
              <a:t>1.3.6.1 Benefits of Continuous Monitoring in a </a:t>
            </a:r>
            <a:r>
              <a:rPr lang="en-US" dirty="0" err="1" smtClean="0"/>
              <a:t>DevOps</a:t>
            </a:r>
            <a:r>
              <a:rPr lang="en-US" dirty="0" smtClean="0"/>
              <a:t> Pipeline</a:t>
            </a:r>
            <a:endParaRPr lang="en-US" dirty="0"/>
          </a:p>
        </p:txBody>
      </p:sp>
      <p:sp>
        <p:nvSpPr>
          <p:cNvPr id="373" name="Google Shape;373;p65"/>
          <p:cNvSpPr txBox="1">
            <a:spLocks noGrp="1"/>
          </p:cNvSpPr>
          <p:nvPr>
            <p:ph type="body" idx="2"/>
          </p:nvPr>
        </p:nvSpPr>
        <p:spPr/>
        <p:txBody>
          <a:bodyPr/>
          <a:lstStyle/>
          <a:p>
            <a:endParaRPr lang="en-US" smtClean="0"/>
          </a:p>
          <a:p>
            <a:endParaRPr lang="en-US" dirty="0"/>
          </a:p>
        </p:txBody>
      </p:sp>
      <p:sp>
        <p:nvSpPr>
          <p:cNvPr id="6" name="Freeform 5"/>
          <p:cNvSpPr/>
          <p:nvPr/>
        </p:nvSpPr>
        <p:spPr>
          <a:xfrm>
            <a:off x="855910" y="1618147"/>
            <a:ext cx="5080434" cy="522771"/>
          </a:xfrm>
          <a:custGeom>
            <a:avLst/>
            <a:gdLst>
              <a:gd name="connsiteX0" fmla="*/ 0 w 1672868"/>
              <a:gd name="connsiteY0" fmla="*/ 0 h 522771"/>
              <a:gd name="connsiteX1" fmla="*/ 1672868 w 1672868"/>
              <a:gd name="connsiteY1" fmla="*/ 0 h 522771"/>
              <a:gd name="connsiteX2" fmla="*/ 1672868 w 1672868"/>
              <a:gd name="connsiteY2" fmla="*/ 522771 h 522771"/>
              <a:gd name="connsiteX3" fmla="*/ 0 w 1672868"/>
              <a:gd name="connsiteY3" fmla="*/ 522771 h 522771"/>
              <a:gd name="connsiteX4" fmla="*/ 0 w 1672868"/>
              <a:gd name="connsiteY4" fmla="*/ 0 h 52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868" h="522771">
                <a:moveTo>
                  <a:pt x="0" y="0"/>
                </a:moveTo>
                <a:lnTo>
                  <a:pt x="1672868" y="0"/>
                </a:lnTo>
                <a:lnTo>
                  <a:pt x="1672868" y="522771"/>
                </a:lnTo>
                <a:lnTo>
                  <a:pt x="0" y="522771"/>
                </a:lnTo>
                <a:lnTo>
                  <a:pt x="0" y="0"/>
                </a:lnTo>
                <a:close/>
              </a:path>
            </a:pathLst>
          </a:custGeom>
          <a:solidFill>
            <a:srgbClr val="0B9963"/>
          </a:solidFill>
          <a:ln>
            <a:solidFill>
              <a:srgbClr val="0B9963"/>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91440" tIns="41910" rIns="41910" bIns="41910" numCol="1" spcCol="1270" anchor="ctr" anchorCtr="0">
            <a:noAutofit/>
          </a:bodyPr>
          <a:lstStyle/>
          <a:p>
            <a:pPr lvl="0" algn="l" defTabSz="488950">
              <a:lnSpc>
                <a:spcPct val="90000"/>
              </a:lnSpc>
              <a:spcBef>
                <a:spcPct val="0"/>
              </a:spcBef>
              <a:spcAft>
                <a:spcPct val="35000"/>
              </a:spcAft>
            </a:pPr>
            <a:r>
              <a:rPr lang="en-US" sz="1800" b="1" kern="1200" dirty="0" smtClean="0">
                <a:solidFill>
                  <a:schemeClr val="bg1"/>
                </a:solidFill>
              </a:rPr>
              <a:t>Continuous monitoring pipeline enables</a:t>
            </a:r>
            <a:endParaRPr lang="en-US" sz="1800" b="1" kern="1200" dirty="0">
              <a:solidFill>
                <a:schemeClr val="bg1"/>
              </a:solidFill>
            </a:endParaRPr>
          </a:p>
        </p:txBody>
      </p:sp>
      <p:sp>
        <p:nvSpPr>
          <p:cNvPr id="8" name="Freeform 7"/>
          <p:cNvSpPr/>
          <p:nvPr/>
        </p:nvSpPr>
        <p:spPr>
          <a:xfrm>
            <a:off x="925612" y="2276258"/>
            <a:ext cx="5010732" cy="522771"/>
          </a:xfrm>
          <a:custGeom>
            <a:avLst/>
            <a:gdLst>
              <a:gd name="connsiteX0" fmla="*/ 0 w 1672868"/>
              <a:gd name="connsiteY0" fmla="*/ 0 h 522771"/>
              <a:gd name="connsiteX1" fmla="*/ 1672868 w 1672868"/>
              <a:gd name="connsiteY1" fmla="*/ 0 h 522771"/>
              <a:gd name="connsiteX2" fmla="*/ 1672868 w 1672868"/>
              <a:gd name="connsiteY2" fmla="*/ 522771 h 522771"/>
              <a:gd name="connsiteX3" fmla="*/ 0 w 1672868"/>
              <a:gd name="connsiteY3" fmla="*/ 522771 h 522771"/>
              <a:gd name="connsiteX4" fmla="*/ 0 w 1672868"/>
              <a:gd name="connsiteY4" fmla="*/ 0 h 52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868" h="522771">
                <a:moveTo>
                  <a:pt x="0" y="0"/>
                </a:moveTo>
                <a:lnTo>
                  <a:pt x="1672868" y="0"/>
                </a:lnTo>
                <a:lnTo>
                  <a:pt x="1672868" y="522771"/>
                </a:lnTo>
                <a:lnTo>
                  <a:pt x="0" y="522771"/>
                </a:lnTo>
                <a:lnTo>
                  <a:pt x="0" y="0"/>
                </a:lnTo>
                <a:close/>
              </a:path>
            </a:pathLst>
          </a:custGeom>
          <a:ln w="12700">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354091" tIns="41910" rIns="41910" bIns="41910" numCol="1" spcCol="1270" anchor="ctr" anchorCtr="0">
            <a:noAutofit/>
          </a:bodyPr>
          <a:lstStyle/>
          <a:p>
            <a:pPr lvl="0" algn="l" defTabSz="488950">
              <a:lnSpc>
                <a:spcPct val="90000"/>
              </a:lnSpc>
              <a:spcBef>
                <a:spcPct val="0"/>
              </a:spcBef>
              <a:spcAft>
                <a:spcPct val="35000"/>
              </a:spcAft>
            </a:pPr>
            <a:r>
              <a:rPr lang="en-US" sz="1800" kern="1200" dirty="0" smtClean="0"/>
              <a:t>More frequent software deployments</a:t>
            </a:r>
          </a:p>
        </p:txBody>
      </p:sp>
      <p:sp>
        <p:nvSpPr>
          <p:cNvPr id="9" name="Rectangle 8"/>
          <p:cNvSpPr/>
          <p:nvPr/>
        </p:nvSpPr>
        <p:spPr>
          <a:xfrm>
            <a:off x="855909" y="2200747"/>
            <a:ext cx="365940" cy="548910"/>
          </a:xfrm>
          <a:prstGeom prst="rect">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9"/>
          <p:cNvSpPr/>
          <p:nvPr/>
        </p:nvSpPr>
        <p:spPr>
          <a:xfrm>
            <a:off x="925612" y="2934369"/>
            <a:ext cx="5010732" cy="522771"/>
          </a:xfrm>
          <a:custGeom>
            <a:avLst/>
            <a:gdLst>
              <a:gd name="connsiteX0" fmla="*/ 0 w 1672868"/>
              <a:gd name="connsiteY0" fmla="*/ 0 h 522771"/>
              <a:gd name="connsiteX1" fmla="*/ 1672868 w 1672868"/>
              <a:gd name="connsiteY1" fmla="*/ 0 h 522771"/>
              <a:gd name="connsiteX2" fmla="*/ 1672868 w 1672868"/>
              <a:gd name="connsiteY2" fmla="*/ 522771 h 522771"/>
              <a:gd name="connsiteX3" fmla="*/ 0 w 1672868"/>
              <a:gd name="connsiteY3" fmla="*/ 522771 h 522771"/>
              <a:gd name="connsiteX4" fmla="*/ 0 w 1672868"/>
              <a:gd name="connsiteY4" fmla="*/ 0 h 52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868" h="522771">
                <a:moveTo>
                  <a:pt x="0" y="0"/>
                </a:moveTo>
                <a:lnTo>
                  <a:pt x="1672868" y="0"/>
                </a:lnTo>
                <a:lnTo>
                  <a:pt x="1672868" y="522771"/>
                </a:lnTo>
                <a:lnTo>
                  <a:pt x="0" y="522771"/>
                </a:lnTo>
                <a:lnTo>
                  <a:pt x="0" y="0"/>
                </a:lnTo>
                <a:close/>
              </a:path>
            </a:pathLst>
          </a:custGeom>
          <a:ln w="12700">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354091" tIns="41910" rIns="41910" bIns="41910" numCol="1" spcCol="1270" anchor="ctr" anchorCtr="0">
            <a:noAutofit/>
          </a:bodyPr>
          <a:lstStyle/>
          <a:p>
            <a:pPr lvl="0" algn="l" defTabSz="488950">
              <a:lnSpc>
                <a:spcPct val="90000"/>
              </a:lnSpc>
              <a:spcBef>
                <a:spcPct val="0"/>
              </a:spcBef>
              <a:spcAft>
                <a:spcPct val="35000"/>
              </a:spcAft>
            </a:pPr>
            <a:r>
              <a:rPr lang="en-US" sz="1800" kern="1200" smtClean="0"/>
              <a:t>Faster time to market for new features</a:t>
            </a:r>
            <a:endParaRPr lang="en-US" sz="1800" kern="1200" dirty="0" smtClean="0"/>
          </a:p>
        </p:txBody>
      </p:sp>
      <p:sp>
        <p:nvSpPr>
          <p:cNvPr id="11" name="Rectangle 10"/>
          <p:cNvSpPr/>
          <p:nvPr/>
        </p:nvSpPr>
        <p:spPr>
          <a:xfrm>
            <a:off x="855909" y="2858858"/>
            <a:ext cx="365940" cy="548910"/>
          </a:xfrm>
          <a:prstGeom prst="rect">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11"/>
          <p:cNvSpPr/>
          <p:nvPr/>
        </p:nvSpPr>
        <p:spPr>
          <a:xfrm>
            <a:off x="925612" y="3592481"/>
            <a:ext cx="5010732" cy="522771"/>
          </a:xfrm>
          <a:custGeom>
            <a:avLst/>
            <a:gdLst>
              <a:gd name="connsiteX0" fmla="*/ 0 w 1672868"/>
              <a:gd name="connsiteY0" fmla="*/ 0 h 522771"/>
              <a:gd name="connsiteX1" fmla="*/ 1672868 w 1672868"/>
              <a:gd name="connsiteY1" fmla="*/ 0 h 522771"/>
              <a:gd name="connsiteX2" fmla="*/ 1672868 w 1672868"/>
              <a:gd name="connsiteY2" fmla="*/ 522771 h 522771"/>
              <a:gd name="connsiteX3" fmla="*/ 0 w 1672868"/>
              <a:gd name="connsiteY3" fmla="*/ 522771 h 522771"/>
              <a:gd name="connsiteX4" fmla="*/ 0 w 1672868"/>
              <a:gd name="connsiteY4" fmla="*/ 0 h 52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868" h="522771">
                <a:moveTo>
                  <a:pt x="0" y="0"/>
                </a:moveTo>
                <a:lnTo>
                  <a:pt x="1672868" y="0"/>
                </a:lnTo>
                <a:lnTo>
                  <a:pt x="1672868" y="522771"/>
                </a:lnTo>
                <a:lnTo>
                  <a:pt x="0" y="522771"/>
                </a:lnTo>
                <a:lnTo>
                  <a:pt x="0" y="0"/>
                </a:lnTo>
                <a:close/>
              </a:path>
            </a:pathLst>
          </a:custGeom>
          <a:ln w="12700">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354091" tIns="41910" rIns="41910" bIns="41910" numCol="1" spcCol="1270" anchor="ctr" anchorCtr="0">
            <a:noAutofit/>
          </a:bodyPr>
          <a:lstStyle/>
          <a:p>
            <a:pPr lvl="0" algn="l" defTabSz="488950">
              <a:lnSpc>
                <a:spcPct val="90000"/>
              </a:lnSpc>
              <a:spcBef>
                <a:spcPct val="0"/>
              </a:spcBef>
              <a:spcAft>
                <a:spcPct val="35000"/>
              </a:spcAft>
            </a:pPr>
            <a:r>
              <a:rPr lang="en-US" sz="1800" kern="1200" smtClean="0"/>
              <a:t>Better application quality and performance</a:t>
            </a:r>
            <a:endParaRPr lang="en-US" sz="1800" kern="1200" dirty="0" smtClean="0"/>
          </a:p>
        </p:txBody>
      </p:sp>
      <p:sp>
        <p:nvSpPr>
          <p:cNvPr id="13" name="Rectangle 12"/>
          <p:cNvSpPr/>
          <p:nvPr/>
        </p:nvSpPr>
        <p:spPr>
          <a:xfrm>
            <a:off x="855909" y="3516969"/>
            <a:ext cx="365940" cy="548910"/>
          </a:xfrm>
          <a:prstGeom prst="rect">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13"/>
          <p:cNvSpPr/>
          <p:nvPr/>
        </p:nvSpPr>
        <p:spPr>
          <a:xfrm>
            <a:off x="925612" y="4250592"/>
            <a:ext cx="5010732" cy="522771"/>
          </a:xfrm>
          <a:custGeom>
            <a:avLst/>
            <a:gdLst>
              <a:gd name="connsiteX0" fmla="*/ 0 w 1672868"/>
              <a:gd name="connsiteY0" fmla="*/ 0 h 522771"/>
              <a:gd name="connsiteX1" fmla="*/ 1672868 w 1672868"/>
              <a:gd name="connsiteY1" fmla="*/ 0 h 522771"/>
              <a:gd name="connsiteX2" fmla="*/ 1672868 w 1672868"/>
              <a:gd name="connsiteY2" fmla="*/ 522771 h 522771"/>
              <a:gd name="connsiteX3" fmla="*/ 0 w 1672868"/>
              <a:gd name="connsiteY3" fmla="*/ 522771 h 522771"/>
              <a:gd name="connsiteX4" fmla="*/ 0 w 1672868"/>
              <a:gd name="connsiteY4" fmla="*/ 0 h 52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868" h="522771">
                <a:moveTo>
                  <a:pt x="0" y="0"/>
                </a:moveTo>
                <a:lnTo>
                  <a:pt x="1672868" y="0"/>
                </a:lnTo>
                <a:lnTo>
                  <a:pt x="1672868" y="522771"/>
                </a:lnTo>
                <a:lnTo>
                  <a:pt x="0" y="522771"/>
                </a:lnTo>
                <a:lnTo>
                  <a:pt x="0" y="0"/>
                </a:lnTo>
                <a:close/>
              </a:path>
            </a:pathLst>
          </a:custGeom>
          <a:ln w="12700">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354091" tIns="41910" rIns="41910" bIns="41910" numCol="1" spcCol="1270" anchor="ctr" anchorCtr="0">
            <a:noAutofit/>
          </a:bodyPr>
          <a:lstStyle/>
          <a:p>
            <a:pPr lvl="0" algn="l" defTabSz="488950">
              <a:lnSpc>
                <a:spcPct val="90000"/>
              </a:lnSpc>
              <a:spcBef>
                <a:spcPct val="0"/>
              </a:spcBef>
              <a:spcAft>
                <a:spcPct val="35000"/>
              </a:spcAft>
            </a:pPr>
            <a:r>
              <a:rPr lang="en-US" sz="1800" kern="1200" smtClean="0"/>
              <a:t>Increased operational efficiency</a:t>
            </a:r>
            <a:endParaRPr lang="en-US" sz="1800" kern="1200" dirty="0" smtClean="0"/>
          </a:p>
        </p:txBody>
      </p:sp>
      <p:sp>
        <p:nvSpPr>
          <p:cNvPr id="15" name="Rectangle 14"/>
          <p:cNvSpPr/>
          <p:nvPr/>
        </p:nvSpPr>
        <p:spPr>
          <a:xfrm>
            <a:off x="855909" y="4175080"/>
            <a:ext cx="365940" cy="548910"/>
          </a:xfrm>
          <a:prstGeom prst="rect">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15"/>
          <p:cNvSpPr/>
          <p:nvPr/>
        </p:nvSpPr>
        <p:spPr>
          <a:xfrm>
            <a:off x="925612" y="4908703"/>
            <a:ext cx="5010732" cy="522771"/>
          </a:xfrm>
          <a:custGeom>
            <a:avLst/>
            <a:gdLst>
              <a:gd name="connsiteX0" fmla="*/ 0 w 1672868"/>
              <a:gd name="connsiteY0" fmla="*/ 0 h 522771"/>
              <a:gd name="connsiteX1" fmla="*/ 1672868 w 1672868"/>
              <a:gd name="connsiteY1" fmla="*/ 0 h 522771"/>
              <a:gd name="connsiteX2" fmla="*/ 1672868 w 1672868"/>
              <a:gd name="connsiteY2" fmla="*/ 522771 h 522771"/>
              <a:gd name="connsiteX3" fmla="*/ 0 w 1672868"/>
              <a:gd name="connsiteY3" fmla="*/ 522771 h 522771"/>
              <a:gd name="connsiteX4" fmla="*/ 0 w 1672868"/>
              <a:gd name="connsiteY4" fmla="*/ 0 h 52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868" h="522771">
                <a:moveTo>
                  <a:pt x="0" y="0"/>
                </a:moveTo>
                <a:lnTo>
                  <a:pt x="1672868" y="0"/>
                </a:lnTo>
                <a:lnTo>
                  <a:pt x="1672868" y="522771"/>
                </a:lnTo>
                <a:lnTo>
                  <a:pt x="0" y="522771"/>
                </a:lnTo>
                <a:lnTo>
                  <a:pt x="0" y="0"/>
                </a:lnTo>
                <a:close/>
              </a:path>
            </a:pathLst>
          </a:custGeom>
          <a:ln w="12700">
            <a:solidFill>
              <a:srgbClr val="44546A"/>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354091" tIns="41910" rIns="41910" bIns="41910" numCol="1" spcCol="1270" anchor="ctr" anchorCtr="0">
            <a:noAutofit/>
          </a:bodyPr>
          <a:lstStyle/>
          <a:p>
            <a:pPr lvl="0" algn="l" defTabSz="488950">
              <a:lnSpc>
                <a:spcPct val="90000"/>
              </a:lnSpc>
              <a:spcBef>
                <a:spcPct val="0"/>
              </a:spcBef>
              <a:spcAft>
                <a:spcPct val="35000"/>
              </a:spcAft>
            </a:pPr>
            <a:r>
              <a:rPr lang="en-US" sz="1800" kern="1200" smtClean="0"/>
              <a:t>Shorter times between software fixes</a:t>
            </a:r>
            <a:endParaRPr lang="en-US" sz="1800" kern="1200" dirty="0" smtClean="0"/>
          </a:p>
        </p:txBody>
      </p:sp>
      <p:sp>
        <p:nvSpPr>
          <p:cNvPr id="17" name="Rectangle 16"/>
          <p:cNvSpPr/>
          <p:nvPr/>
        </p:nvSpPr>
        <p:spPr>
          <a:xfrm>
            <a:off x="855909" y="4833192"/>
            <a:ext cx="365940" cy="548910"/>
          </a:xfrm>
          <a:prstGeom prst="rect">
            <a:avLst/>
          </a:prstGeom>
          <a:solidFill>
            <a:srgbClr val="0B996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6"/>
          <p:cNvSpPr txBox="1">
            <a:spLocks noGrp="1"/>
          </p:cNvSpPr>
          <p:nvPr>
            <p:ph type="title"/>
          </p:nvPr>
        </p:nvSpPr>
        <p:spPr/>
        <p:txBody>
          <a:bodyPr/>
          <a:lstStyle/>
          <a:p>
            <a:r>
              <a:rPr lang="en-US" smtClean="0"/>
              <a:t>What did You Grasp?</a:t>
            </a:r>
            <a:endParaRPr lang="en-US"/>
          </a:p>
        </p:txBody>
      </p:sp>
      <p:sp>
        <p:nvSpPr>
          <p:cNvPr id="379" name="Google Shape;379;p66"/>
          <p:cNvSpPr txBox="1">
            <a:spLocks noGrp="1"/>
          </p:cNvSpPr>
          <p:nvPr>
            <p:ph type="body" sz="quarter" idx="26"/>
          </p:nvPr>
        </p:nvSpPr>
        <p:spPr/>
        <p:txBody>
          <a:bodyPr/>
          <a:lstStyle/>
          <a:p>
            <a:r>
              <a:rPr lang="en-US" smtClean="0"/>
              <a:t>1.	Which of the following metrics should be monitored from a continuous delivery pipeline?</a:t>
            </a:r>
          </a:p>
          <a:p>
            <a:pPr lvl="1"/>
            <a:r>
              <a:rPr lang="en-US" smtClean="0"/>
              <a:t>Vulnerabilities</a:t>
            </a:r>
          </a:p>
          <a:p>
            <a:pPr lvl="1"/>
            <a:r>
              <a:rPr lang="en-US" smtClean="0"/>
              <a:t>User activity</a:t>
            </a:r>
          </a:p>
          <a:p>
            <a:pPr lvl="1"/>
            <a:r>
              <a:rPr lang="en-US" smtClean="0"/>
              <a:t>Application Log output</a:t>
            </a:r>
          </a:p>
          <a:p>
            <a:pPr lvl="1"/>
            <a:r>
              <a:rPr lang="en-US" smtClean="0"/>
              <a:t>All of the above</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7"/>
          <p:cNvSpPr txBox="1">
            <a:spLocks noGrp="1"/>
          </p:cNvSpPr>
          <p:nvPr>
            <p:ph type="title"/>
          </p:nvPr>
        </p:nvSpPr>
        <p:spPr/>
        <p:txBody>
          <a:bodyPr/>
          <a:lstStyle/>
          <a:p>
            <a:r>
              <a:rPr lang="en-US" smtClean="0"/>
              <a:t>What did You Grasp?</a:t>
            </a:r>
            <a:endParaRPr lang="en-US"/>
          </a:p>
        </p:txBody>
      </p:sp>
      <p:sp>
        <p:nvSpPr>
          <p:cNvPr id="385" name="Google Shape;385;p67"/>
          <p:cNvSpPr txBox="1">
            <a:spLocks noGrp="1"/>
          </p:cNvSpPr>
          <p:nvPr>
            <p:ph type="body" sz="quarter" idx="26"/>
          </p:nvPr>
        </p:nvSpPr>
        <p:spPr/>
        <p:txBody>
          <a:bodyPr/>
          <a:lstStyle/>
          <a:p>
            <a:r>
              <a:rPr lang="en-US" smtClean="0"/>
              <a:t>2.	</a:t>
            </a:r>
            <a:r>
              <a:rPr lang="en-US" smtClean="0"/>
              <a:t>Fill in the blank.</a:t>
            </a:r>
          </a:p>
          <a:p>
            <a:r>
              <a:rPr lang="en-US" smtClean="0"/>
              <a:t>	As per nagios event classification if an expected event do not occur, then it is classified as……...:........</a:t>
            </a:r>
          </a:p>
          <a:p>
            <a:pPr lvl="1"/>
            <a:r>
              <a:rPr lang="en-US" smtClean="0"/>
              <a:t>Amber</a:t>
            </a:r>
          </a:p>
          <a:p>
            <a:pPr lvl="1"/>
            <a:r>
              <a:rPr lang="en-US" smtClean="0"/>
              <a:t>Red</a:t>
            </a:r>
          </a:p>
          <a:p>
            <a:pPr lvl="1"/>
            <a:r>
              <a:rPr lang="en-US" smtClean="0"/>
              <a:t>Green</a:t>
            </a:r>
          </a:p>
          <a:p>
            <a:pPr lvl="1"/>
            <a:r>
              <a:rPr lang="en-US" smtClean="0"/>
              <a:t>None of the above</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8"/>
          <p:cNvSpPr txBox="1">
            <a:spLocks noGrp="1"/>
          </p:cNvSpPr>
          <p:nvPr>
            <p:ph type="title"/>
          </p:nvPr>
        </p:nvSpPr>
        <p:spPr/>
        <p:txBody>
          <a:bodyPr/>
          <a:lstStyle/>
          <a:p>
            <a:r>
              <a:rPr lang="en-US" smtClean="0"/>
              <a:t>1.3.7 Continuous Feedback</a:t>
            </a:r>
            <a:endParaRPr lang="en-US"/>
          </a:p>
        </p:txBody>
      </p:sp>
      <p:sp>
        <p:nvSpPr>
          <p:cNvPr id="391" name="Google Shape;391;p68"/>
          <p:cNvSpPr txBox="1">
            <a:spLocks noGrp="1"/>
          </p:cNvSpPr>
          <p:nvPr>
            <p:ph type="body" idx="2"/>
          </p:nvPr>
        </p:nvSpPr>
        <p:spPr/>
        <p:txBody>
          <a:bodyPr/>
          <a:lstStyle/>
          <a:p>
            <a:r>
              <a:rPr lang="en-US" dirty="0" smtClean="0"/>
              <a:t> </a:t>
            </a:r>
            <a:endParaRPr lang="en-US" dirty="0"/>
          </a:p>
        </p:txBody>
      </p:sp>
      <p:grpSp>
        <p:nvGrpSpPr>
          <p:cNvPr id="5" name="Group 4"/>
          <p:cNvGrpSpPr/>
          <p:nvPr/>
        </p:nvGrpSpPr>
        <p:grpSpPr>
          <a:xfrm>
            <a:off x="3003796" y="1186882"/>
            <a:ext cx="6663376" cy="5159158"/>
            <a:chOff x="3003796" y="1186882"/>
            <a:chExt cx="6663376" cy="5159158"/>
          </a:xfrm>
        </p:grpSpPr>
        <p:pic>
          <p:nvPicPr>
            <p:cNvPr id="392" name="Google Shape;392;p68"/>
            <p:cNvPicPr preferRelativeResize="0"/>
            <p:nvPr/>
          </p:nvPicPr>
          <p:blipFill>
            <a:blip r:embed="rId3"/>
            <a:stretch>
              <a:fillRect/>
            </a:stretch>
          </p:blipFill>
          <p:spPr>
            <a:xfrm>
              <a:off x="3068529" y="1776067"/>
              <a:ext cx="6477000" cy="4514850"/>
            </a:xfrm>
            <a:prstGeom prst="rect">
              <a:avLst/>
            </a:prstGeom>
            <a:noFill/>
            <a:ln>
              <a:noFill/>
            </a:ln>
          </p:spPr>
        </p:pic>
        <p:sp>
          <p:nvSpPr>
            <p:cNvPr id="4" name="Rounded Rectangle 3"/>
            <p:cNvSpPr/>
            <p:nvPr/>
          </p:nvSpPr>
          <p:spPr>
            <a:xfrm>
              <a:off x="3003796" y="1186882"/>
              <a:ext cx="6663376" cy="5159158"/>
            </a:xfrm>
            <a:prstGeom prst="roundRect">
              <a:avLst>
                <a:gd name="adj" fmla="val 3681"/>
              </a:avLst>
            </a:prstGeom>
            <a:noFill/>
            <a:ln w="38100">
              <a:solidFill>
                <a:srgbClr val="0B996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CONTINUOUS FEEDBACK</a:t>
              </a:r>
              <a:endParaRPr lang="en-US" b="1" dirty="0">
                <a:solidFill>
                  <a:schemeClr val="tx1"/>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9"/>
          <p:cNvSpPr txBox="1">
            <a:spLocks noGrp="1"/>
          </p:cNvSpPr>
          <p:nvPr>
            <p:ph type="title"/>
          </p:nvPr>
        </p:nvSpPr>
        <p:spPr/>
        <p:txBody>
          <a:bodyPr/>
          <a:lstStyle/>
          <a:p>
            <a:r>
              <a:rPr lang="en-US" smtClean="0"/>
              <a:t>1.3.7.1 Continuous Feedback </a:t>
            </a:r>
            <a:endParaRPr lang="en-US"/>
          </a:p>
        </p:txBody>
      </p:sp>
      <p:sp>
        <p:nvSpPr>
          <p:cNvPr id="4" name="Text Placeholder 3"/>
          <p:cNvSpPr>
            <a:spLocks noGrp="1"/>
          </p:cNvSpPr>
          <p:nvPr>
            <p:ph type="body" idx="2"/>
          </p:nvPr>
        </p:nvSpPr>
        <p:spPr/>
        <p:txBody>
          <a:bodyPr/>
          <a:lstStyle/>
          <a:p>
            <a:r>
              <a:rPr lang="en-US" dirty="0" smtClean="0"/>
              <a:t> </a:t>
            </a:r>
            <a:endParaRPr lang="en-US" dirty="0"/>
          </a:p>
        </p:txBody>
      </p:sp>
      <p:grpSp>
        <p:nvGrpSpPr>
          <p:cNvPr id="27" name="Group 26"/>
          <p:cNvGrpSpPr/>
          <p:nvPr/>
        </p:nvGrpSpPr>
        <p:grpSpPr>
          <a:xfrm>
            <a:off x="614721" y="1727200"/>
            <a:ext cx="10666364" cy="2209800"/>
            <a:chOff x="614721" y="1727200"/>
            <a:chExt cx="10666364" cy="2209800"/>
          </a:xfrm>
        </p:grpSpPr>
        <p:sp>
          <p:nvSpPr>
            <p:cNvPr id="7" name="TextBox 6"/>
            <p:cNvSpPr txBox="1"/>
            <p:nvPr/>
          </p:nvSpPr>
          <p:spPr>
            <a:xfrm>
              <a:off x="719806" y="1812995"/>
              <a:ext cx="5870518" cy="379656"/>
            </a:xfrm>
            <a:prstGeom prst="rect">
              <a:avLst/>
            </a:prstGeom>
            <a:noFill/>
          </p:spPr>
          <p:txBody>
            <a:bodyPr wrap="none" rtlCol="0">
              <a:spAutoFit/>
            </a:bodyPr>
            <a:lstStyle/>
            <a:p>
              <a:r>
                <a:rPr lang="en-US" sz="1800" dirty="0" smtClean="0"/>
                <a:t>To optimize CI/CD processes, feedback should be ….</a:t>
              </a:r>
              <a:endParaRPr lang="en-US" sz="1800" dirty="0"/>
            </a:p>
          </p:txBody>
        </p:sp>
        <p:grpSp>
          <p:nvGrpSpPr>
            <p:cNvPr id="22" name="Group 21"/>
            <p:cNvGrpSpPr/>
            <p:nvPr/>
          </p:nvGrpSpPr>
          <p:grpSpPr>
            <a:xfrm>
              <a:off x="852408" y="2338919"/>
              <a:ext cx="3101535" cy="1179106"/>
              <a:chOff x="671835" y="2570613"/>
              <a:chExt cx="3101535" cy="1179106"/>
            </a:xfrm>
          </p:grpSpPr>
          <p:pic>
            <p:nvPicPr>
              <p:cNvPr id="19" name="Google Shape;399;p69"/>
              <p:cNvPicPr preferRelativeResize="0"/>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Lst>
              </a:blip>
              <a:srcRect l="67533" t="19314" r="3614" b="70834"/>
              <a:stretch/>
            </p:blipFill>
            <p:spPr>
              <a:xfrm>
                <a:off x="671835" y="3067960"/>
                <a:ext cx="2833899" cy="681759"/>
              </a:xfrm>
              <a:prstGeom prst="rect">
                <a:avLst/>
              </a:prstGeom>
              <a:noFill/>
              <a:ln>
                <a:noFill/>
              </a:ln>
            </p:spPr>
          </p:pic>
          <p:sp>
            <p:nvSpPr>
              <p:cNvPr id="20" name="Rounded Rectangle 19"/>
              <p:cNvSpPr/>
              <p:nvPr/>
            </p:nvSpPr>
            <p:spPr>
              <a:xfrm>
                <a:off x="692993" y="2570613"/>
                <a:ext cx="3080377" cy="439412"/>
              </a:xfrm>
              <a:prstGeom prst="roundRect">
                <a:avLst>
                  <a:gd name="adj" fmla="val 16667"/>
                </a:avLst>
              </a:prstGeom>
              <a:solidFill>
                <a:srgbClr val="A9D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fast and early</a:t>
                </a:r>
                <a:endParaRPr lang="en-US" dirty="0"/>
              </a:p>
            </p:txBody>
          </p:sp>
        </p:grpSp>
        <p:grpSp>
          <p:nvGrpSpPr>
            <p:cNvPr id="21" name="Group 20"/>
            <p:cNvGrpSpPr/>
            <p:nvPr/>
          </p:nvGrpSpPr>
          <p:grpSpPr>
            <a:xfrm>
              <a:off x="4332208" y="2332180"/>
              <a:ext cx="3449615" cy="1458414"/>
              <a:chOff x="4113235" y="2570613"/>
              <a:chExt cx="3449615" cy="1458414"/>
            </a:xfrm>
          </p:grpSpPr>
          <p:grpSp>
            <p:nvGrpSpPr>
              <p:cNvPr id="12" name="Group 11"/>
              <p:cNvGrpSpPr/>
              <p:nvPr/>
            </p:nvGrpSpPr>
            <p:grpSpPr>
              <a:xfrm>
                <a:off x="4113235" y="2939747"/>
                <a:ext cx="3449615" cy="1089280"/>
                <a:chOff x="4113235" y="3631346"/>
                <a:chExt cx="3449615" cy="1089280"/>
              </a:xfrm>
            </p:grpSpPr>
            <p:pic>
              <p:nvPicPr>
                <p:cNvPr id="14" name="Google Shape;399;p69"/>
                <p:cNvPicPr preferRelativeResize="0"/>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Lst>
                </a:blip>
                <a:srcRect l="50279" t="48911" r="16584" b="36389"/>
                <a:stretch/>
              </p:blipFill>
              <p:spPr>
                <a:xfrm>
                  <a:off x="4113235" y="3703312"/>
                  <a:ext cx="3254686" cy="1017314"/>
                </a:xfrm>
                <a:prstGeom prst="rect">
                  <a:avLst/>
                </a:prstGeom>
                <a:noFill/>
                <a:ln>
                  <a:noFill/>
                </a:ln>
              </p:spPr>
            </p:pic>
            <p:sp>
              <p:nvSpPr>
                <p:cNvPr id="8" name="Oval 7"/>
                <p:cNvSpPr/>
                <p:nvPr/>
              </p:nvSpPr>
              <p:spPr>
                <a:xfrm>
                  <a:off x="7162800" y="3631346"/>
                  <a:ext cx="400050" cy="273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ounded Rectangle 22"/>
              <p:cNvSpPr/>
              <p:nvPr/>
            </p:nvSpPr>
            <p:spPr>
              <a:xfrm>
                <a:off x="4113235" y="2570613"/>
                <a:ext cx="3101535" cy="439412"/>
              </a:xfrm>
              <a:prstGeom prst="roundRect">
                <a:avLst>
                  <a:gd name="adj" fmla="val 16667"/>
                </a:avLst>
              </a:prstGeom>
              <a:solidFill>
                <a:srgbClr val="E20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visible and accessible</a:t>
                </a:r>
                <a:endParaRPr lang="en-US" dirty="0"/>
              </a:p>
            </p:txBody>
          </p:sp>
        </p:grpSp>
        <p:grpSp>
          <p:nvGrpSpPr>
            <p:cNvPr id="25" name="Group 24"/>
            <p:cNvGrpSpPr/>
            <p:nvPr/>
          </p:nvGrpSpPr>
          <p:grpSpPr>
            <a:xfrm>
              <a:off x="7840771" y="2338919"/>
              <a:ext cx="3101535" cy="1278209"/>
              <a:chOff x="8063524" y="2570613"/>
              <a:chExt cx="3101535" cy="1278209"/>
            </a:xfrm>
          </p:grpSpPr>
          <p:pic>
            <p:nvPicPr>
              <p:cNvPr id="6" name="Google Shape;399;p69"/>
              <p:cNvPicPr preferRelativeResize="0"/>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Lst>
              </a:blip>
              <a:srcRect l="67409" t="89077" r="1422" b="-404"/>
              <a:stretch/>
            </p:blipFill>
            <p:spPr>
              <a:xfrm>
                <a:off x="8103747" y="3064918"/>
                <a:ext cx="3061312" cy="783904"/>
              </a:xfrm>
              <a:prstGeom prst="rect">
                <a:avLst/>
              </a:prstGeom>
              <a:noFill/>
              <a:ln>
                <a:noFill/>
              </a:ln>
            </p:spPr>
          </p:pic>
          <p:sp>
            <p:nvSpPr>
              <p:cNvPr id="24" name="Rounded Rectangle 23"/>
              <p:cNvSpPr/>
              <p:nvPr/>
            </p:nvSpPr>
            <p:spPr>
              <a:xfrm>
                <a:off x="8063524" y="2570613"/>
                <a:ext cx="3101535" cy="439412"/>
              </a:xfrm>
              <a:prstGeom prst="roundRect">
                <a:avLst>
                  <a:gd name="adj" fmla="val 16667"/>
                </a:avLst>
              </a:prstGeom>
              <a:solidFill>
                <a:srgbClr val="F89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actionable</a:t>
                </a:r>
                <a:endParaRPr lang="en-US" dirty="0"/>
              </a:p>
            </p:txBody>
          </p:sp>
        </p:grpSp>
        <p:sp>
          <p:nvSpPr>
            <p:cNvPr id="26" name="Rectangle 25"/>
            <p:cNvSpPr/>
            <p:nvPr/>
          </p:nvSpPr>
          <p:spPr>
            <a:xfrm>
              <a:off x="614721" y="1727200"/>
              <a:ext cx="10666364" cy="2209800"/>
            </a:xfrm>
            <a:prstGeom prst="rect">
              <a:avLst/>
            </a:prstGeom>
            <a:noFill/>
            <a:ln w="381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70"/>
          <p:cNvSpPr txBox="1">
            <a:spLocks noGrp="1"/>
          </p:cNvSpPr>
          <p:nvPr>
            <p:ph type="title"/>
          </p:nvPr>
        </p:nvSpPr>
        <p:spPr/>
        <p:txBody>
          <a:bodyPr/>
          <a:lstStyle/>
          <a:p>
            <a:r>
              <a:rPr lang="en-US" smtClean="0"/>
              <a:t>1.3.7.2 Continuous Feedback </a:t>
            </a:r>
            <a:endParaRPr lang="en-US"/>
          </a:p>
        </p:txBody>
      </p:sp>
      <p:sp>
        <p:nvSpPr>
          <p:cNvPr id="4" name="Text Placeholder 3"/>
          <p:cNvSpPr>
            <a:spLocks noGrp="1"/>
          </p:cNvSpPr>
          <p:nvPr>
            <p:ph type="body" idx="2"/>
          </p:nvPr>
        </p:nvSpPr>
        <p:spPr/>
        <p:txBody>
          <a:bodyPr/>
          <a:lstStyle/>
          <a:p>
            <a:r>
              <a:rPr lang="en-US" dirty="0" smtClean="0"/>
              <a:t> </a:t>
            </a:r>
            <a:endParaRPr lang="en-US" dirty="0"/>
          </a:p>
        </p:txBody>
      </p:sp>
      <p:grpSp>
        <p:nvGrpSpPr>
          <p:cNvPr id="24" name="Group 23"/>
          <p:cNvGrpSpPr/>
          <p:nvPr/>
        </p:nvGrpSpPr>
        <p:grpSpPr>
          <a:xfrm>
            <a:off x="322620" y="1422400"/>
            <a:ext cx="11577279" cy="3320079"/>
            <a:chOff x="322620" y="1511300"/>
            <a:chExt cx="11577279" cy="3320079"/>
          </a:xfrm>
        </p:grpSpPr>
        <p:grpSp>
          <p:nvGrpSpPr>
            <p:cNvPr id="22" name="Group 21"/>
            <p:cNvGrpSpPr/>
            <p:nvPr/>
          </p:nvGrpSpPr>
          <p:grpSpPr>
            <a:xfrm>
              <a:off x="322620" y="1511300"/>
              <a:ext cx="11577279" cy="2832100"/>
              <a:chOff x="322620" y="1651000"/>
              <a:chExt cx="11577279" cy="2832100"/>
            </a:xfrm>
          </p:grpSpPr>
          <p:sp>
            <p:nvSpPr>
              <p:cNvPr id="6" name="TextBox 5"/>
              <p:cNvSpPr txBox="1"/>
              <p:nvPr/>
            </p:nvSpPr>
            <p:spPr>
              <a:xfrm>
                <a:off x="427706" y="1736795"/>
                <a:ext cx="3172663" cy="369332"/>
              </a:xfrm>
              <a:prstGeom prst="rect">
                <a:avLst/>
              </a:prstGeom>
              <a:noFill/>
            </p:spPr>
            <p:txBody>
              <a:bodyPr wrap="none" rtlCol="0">
                <a:spAutoFit/>
              </a:bodyPr>
              <a:lstStyle/>
              <a:p>
                <a:r>
                  <a:rPr lang="en-US" sz="1800" dirty="0" smtClean="0"/>
                  <a:t>Feedback should NOT be ….</a:t>
                </a:r>
                <a:endParaRPr lang="en-US" sz="1800" dirty="0"/>
              </a:p>
            </p:txBody>
          </p:sp>
          <p:grpSp>
            <p:nvGrpSpPr>
              <p:cNvPr id="21" name="Group 20"/>
              <p:cNvGrpSpPr/>
              <p:nvPr/>
            </p:nvGrpSpPr>
            <p:grpSpPr>
              <a:xfrm>
                <a:off x="581466" y="2262719"/>
                <a:ext cx="3507935" cy="2082224"/>
                <a:chOff x="873566" y="2338919"/>
                <a:chExt cx="3507935" cy="2082224"/>
              </a:xfrm>
            </p:grpSpPr>
            <p:pic>
              <p:nvPicPr>
                <p:cNvPr id="405" name="Google Shape;405;p70"/>
                <p:cNvPicPr preferRelativeResize="0"/>
                <p:nvPr/>
              </p:nvPicPr>
              <p:blipFill rotWithShape="1">
                <a:blip r:embed="rId3">
                  <a:grayscl/>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l="67672" t="14325" b="64729"/>
                <a:stretch/>
              </p:blipFill>
              <p:spPr>
                <a:xfrm>
                  <a:off x="873567" y="2827429"/>
                  <a:ext cx="3507934" cy="1593714"/>
                </a:xfrm>
                <a:prstGeom prst="rect">
                  <a:avLst/>
                </a:prstGeom>
                <a:noFill/>
                <a:ln>
                  <a:noFill/>
                </a:ln>
              </p:spPr>
            </p:pic>
            <p:sp>
              <p:nvSpPr>
                <p:cNvPr id="18" name="Rounded Rectangle 17"/>
                <p:cNvSpPr/>
                <p:nvPr/>
              </p:nvSpPr>
              <p:spPr>
                <a:xfrm>
                  <a:off x="873566" y="2338919"/>
                  <a:ext cx="3080377" cy="439412"/>
                </a:xfrm>
                <a:prstGeom prst="roundRect">
                  <a:avLst>
                    <a:gd name="adj" fmla="val 16667"/>
                  </a:avLst>
                </a:prstGeom>
                <a:solidFill>
                  <a:srgbClr val="F89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too little</a:t>
                  </a:r>
                  <a:endParaRPr lang="en-US" dirty="0"/>
                </a:p>
              </p:txBody>
            </p:sp>
          </p:grpSp>
          <p:sp>
            <p:nvSpPr>
              <p:cNvPr id="10" name="Rectangle 9"/>
              <p:cNvSpPr/>
              <p:nvPr/>
            </p:nvSpPr>
            <p:spPr>
              <a:xfrm>
                <a:off x="322620" y="1651000"/>
                <a:ext cx="11577279" cy="2832100"/>
              </a:xfrm>
              <a:prstGeom prst="rect">
                <a:avLst/>
              </a:prstGeom>
              <a:noFill/>
              <a:ln w="381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46687" y="2255980"/>
                <a:ext cx="3415892" cy="2088963"/>
                <a:chOff x="4738787" y="2332180"/>
                <a:chExt cx="3415892" cy="2088963"/>
              </a:xfrm>
            </p:grpSpPr>
            <p:sp>
              <p:nvSpPr>
                <p:cNvPr id="14" name="Rounded Rectangle 13"/>
                <p:cNvSpPr/>
                <p:nvPr/>
              </p:nvSpPr>
              <p:spPr>
                <a:xfrm>
                  <a:off x="4738787" y="2332180"/>
                  <a:ext cx="3101535" cy="439412"/>
                </a:xfrm>
                <a:prstGeom prst="roundRect">
                  <a:avLst>
                    <a:gd name="adj" fmla="val 1666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t>too much</a:t>
                  </a:r>
                  <a:endParaRPr lang="en-US" dirty="0"/>
                </a:p>
              </p:txBody>
            </p:sp>
            <p:pic>
              <p:nvPicPr>
                <p:cNvPr id="19" name="Google Shape;405;p70"/>
                <p:cNvPicPr preferRelativeResize="0"/>
                <p:nvPr/>
              </p:nvPicPr>
              <p:blipFill rotWithShape="1">
                <a:blip r:embed="rId3">
                  <a:grayscl/>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l="51287" t="46039" r="17233" b="33015"/>
                <a:stretch/>
              </p:blipFill>
              <p:spPr>
                <a:xfrm>
                  <a:off x="4738787" y="2827429"/>
                  <a:ext cx="3415892" cy="1593714"/>
                </a:xfrm>
                <a:prstGeom prst="rect">
                  <a:avLst/>
                </a:prstGeom>
                <a:noFill/>
                <a:ln>
                  <a:noFill/>
                </a:ln>
              </p:spPr>
            </p:pic>
          </p:grpSp>
          <p:grpSp>
            <p:nvGrpSpPr>
              <p:cNvPr id="2" name="Group 1"/>
              <p:cNvGrpSpPr/>
              <p:nvPr/>
            </p:nvGrpSpPr>
            <p:grpSpPr>
              <a:xfrm>
                <a:off x="8333066" y="2262719"/>
                <a:ext cx="3415892" cy="2082224"/>
                <a:chOff x="8625166" y="2338919"/>
                <a:chExt cx="3415892" cy="2082224"/>
              </a:xfrm>
            </p:grpSpPr>
            <p:sp>
              <p:nvSpPr>
                <p:cNvPr id="12" name="Rounded Rectangle 11"/>
                <p:cNvSpPr/>
                <p:nvPr/>
              </p:nvSpPr>
              <p:spPr>
                <a:xfrm>
                  <a:off x="8650037" y="2338919"/>
                  <a:ext cx="3101535" cy="439412"/>
                </a:xfrm>
                <a:prstGeom prst="roundRect">
                  <a:avLst>
                    <a:gd name="adj" fmla="val 16667"/>
                  </a:avLst>
                </a:prstGeom>
                <a:solidFill>
                  <a:srgbClr val="E20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too late</a:t>
                  </a:r>
                  <a:endParaRPr lang="en-US" dirty="0"/>
                </a:p>
              </p:txBody>
            </p:sp>
            <p:pic>
              <p:nvPicPr>
                <p:cNvPr id="20" name="Google Shape;405;p70"/>
                <p:cNvPicPr preferRelativeResize="0"/>
                <p:nvPr/>
              </p:nvPicPr>
              <p:blipFill rotWithShape="1">
                <a:blip r:embed="rId3">
                  <a:grayscl/>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l="67673" t="82426" r="847" b="-3372"/>
                <a:stretch/>
              </p:blipFill>
              <p:spPr>
                <a:xfrm>
                  <a:off x="8625166" y="2827429"/>
                  <a:ext cx="3415892" cy="1593714"/>
                </a:xfrm>
                <a:prstGeom prst="rect">
                  <a:avLst/>
                </a:prstGeom>
                <a:noFill/>
                <a:ln>
                  <a:noFill/>
                </a:ln>
              </p:spPr>
            </p:pic>
          </p:grpSp>
        </p:grpSp>
        <p:sp>
          <p:nvSpPr>
            <p:cNvPr id="23" name="Rounded Rectangle 22"/>
            <p:cNvSpPr/>
            <p:nvPr/>
          </p:nvSpPr>
          <p:spPr>
            <a:xfrm>
              <a:off x="322620" y="4399237"/>
              <a:ext cx="11577279" cy="432142"/>
            </a:xfrm>
            <a:prstGeom prst="roundRect">
              <a:avLst/>
            </a:prstGeom>
            <a:solidFill>
              <a:srgbClr val="0CA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Remember! </a:t>
              </a:r>
              <a:r>
                <a:rPr lang="en-US" dirty="0" smtClean="0"/>
                <a:t>Feedback is only useful if it’s acted upon.</a:t>
              </a:r>
              <a:endParaRPr lang="en-US" dirty="0"/>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71"/>
          <p:cNvSpPr txBox="1">
            <a:spLocks noGrp="1"/>
          </p:cNvSpPr>
          <p:nvPr>
            <p:ph type="title"/>
          </p:nvPr>
        </p:nvSpPr>
        <p:spPr/>
        <p:txBody>
          <a:bodyPr/>
          <a:lstStyle/>
          <a:p>
            <a:r>
              <a:rPr lang="en-US" smtClean="0"/>
              <a:t>1.3.7.3 Continuous Feedback Rules</a:t>
            </a:r>
            <a:endParaRPr lang="en-US"/>
          </a:p>
        </p:txBody>
      </p:sp>
      <p:sp>
        <p:nvSpPr>
          <p:cNvPr id="4" name="Text Placeholder 3"/>
          <p:cNvSpPr>
            <a:spLocks noGrp="1"/>
          </p:cNvSpPr>
          <p:nvPr>
            <p:ph type="body" idx="2"/>
          </p:nvPr>
        </p:nvSpPr>
        <p:spPr/>
        <p:txBody>
          <a:bodyPr/>
          <a:lstStyle/>
          <a:p>
            <a:r>
              <a:rPr lang="en-US" dirty="0" smtClean="0"/>
              <a:t> </a:t>
            </a:r>
            <a:endParaRPr lang="en-US" dirty="0"/>
          </a:p>
        </p:txBody>
      </p:sp>
      <p:grpSp>
        <p:nvGrpSpPr>
          <p:cNvPr id="10" name="Group 9"/>
          <p:cNvGrpSpPr/>
          <p:nvPr/>
        </p:nvGrpSpPr>
        <p:grpSpPr>
          <a:xfrm>
            <a:off x="2757714" y="1669143"/>
            <a:ext cx="6937828" cy="3831771"/>
            <a:chOff x="2264229" y="1451429"/>
            <a:chExt cx="6937828" cy="3831771"/>
          </a:xfrm>
        </p:grpSpPr>
        <p:sp>
          <p:nvSpPr>
            <p:cNvPr id="5" name="Rectangle 4"/>
            <p:cNvSpPr/>
            <p:nvPr/>
          </p:nvSpPr>
          <p:spPr>
            <a:xfrm>
              <a:off x="2545710" y="1581446"/>
              <a:ext cx="6439143" cy="666977"/>
            </a:xfrm>
            <a:prstGeom prst="rect">
              <a:avLst/>
            </a:prstGeom>
          </p:spPr>
          <p:txBody>
            <a:bodyPr wrap="square">
              <a:spAutoFit/>
            </a:bodyPr>
            <a:lstStyle/>
            <a:p>
              <a:pPr algn="ctr"/>
              <a:r>
                <a:rPr lang="en-US" b="1" dirty="0">
                  <a:solidFill>
                    <a:srgbClr val="0B9963"/>
                  </a:solidFill>
                </a:rPr>
                <a:t>Teams should develop rules for handling various types of feedback and be held accountable to those rules.</a:t>
              </a:r>
            </a:p>
          </p:txBody>
        </p:sp>
        <p:grpSp>
          <p:nvGrpSpPr>
            <p:cNvPr id="7" name="Group 6"/>
            <p:cNvGrpSpPr/>
            <p:nvPr/>
          </p:nvGrpSpPr>
          <p:grpSpPr>
            <a:xfrm>
              <a:off x="2488165" y="2321640"/>
              <a:ext cx="6554235" cy="2807537"/>
              <a:chOff x="2488165" y="2321640"/>
              <a:chExt cx="6554235" cy="2807537"/>
            </a:xfrm>
          </p:grpSpPr>
          <p:pic>
            <p:nvPicPr>
              <p:cNvPr id="411" name="Google Shape;411;p71"/>
              <p:cNvPicPr preferRelativeResize="0"/>
              <p:nvPr/>
            </p:nvPicPr>
            <p:blipFill rotWithShape="1">
              <a:blip r:embed="rId3">
                <a:grayscl/>
              </a:blip>
              <a:srcRect t="36809"/>
              <a:stretch/>
            </p:blipFill>
            <p:spPr>
              <a:xfrm>
                <a:off x="2488165" y="2321640"/>
                <a:ext cx="6554235" cy="2807537"/>
              </a:xfrm>
              <a:prstGeom prst="rect">
                <a:avLst/>
              </a:prstGeom>
              <a:noFill/>
              <a:ln>
                <a:noFill/>
              </a:ln>
            </p:spPr>
          </p:pic>
          <p:sp>
            <p:nvSpPr>
              <p:cNvPr id="6" name="Rectangle 5"/>
              <p:cNvSpPr/>
              <p:nvPr/>
            </p:nvSpPr>
            <p:spPr>
              <a:xfrm>
                <a:off x="3309257" y="4906398"/>
                <a:ext cx="4818743" cy="217289"/>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2488165" y="4772320"/>
              <a:ext cx="6439143" cy="338554"/>
            </a:xfrm>
            <a:prstGeom prst="rect">
              <a:avLst/>
            </a:prstGeom>
          </p:spPr>
          <p:txBody>
            <a:bodyPr wrap="square">
              <a:spAutoFit/>
            </a:bodyPr>
            <a:lstStyle/>
            <a:p>
              <a:pPr algn="ctr"/>
              <a:r>
                <a:rPr lang="en-US" sz="1600" dirty="0" smtClean="0">
                  <a:solidFill>
                    <a:schemeClr val="bg1"/>
                  </a:solidFill>
                </a:rPr>
                <a:t>Be sure all important feedback is timely and any actions</a:t>
              </a:r>
              <a:endParaRPr lang="en-US" sz="1600" dirty="0">
                <a:solidFill>
                  <a:schemeClr val="bg1"/>
                </a:solidFill>
              </a:endParaRPr>
            </a:p>
          </p:txBody>
        </p:sp>
        <p:sp>
          <p:nvSpPr>
            <p:cNvPr id="9" name="Rectangle 8"/>
            <p:cNvSpPr/>
            <p:nvPr/>
          </p:nvSpPr>
          <p:spPr>
            <a:xfrm>
              <a:off x="2264229" y="1451429"/>
              <a:ext cx="6937828" cy="3831771"/>
            </a:xfrm>
            <a:prstGeom prst="rect">
              <a:avLst/>
            </a:pr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2"/>
          <p:cNvSpPr txBox="1">
            <a:spLocks noGrp="1"/>
          </p:cNvSpPr>
          <p:nvPr>
            <p:ph type="title"/>
          </p:nvPr>
        </p:nvSpPr>
        <p:spPr/>
        <p:txBody>
          <a:bodyPr/>
          <a:lstStyle/>
          <a:p>
            <a:r>
              <a:rPr lang="en-US" smtClean="0"/>
              <a:t>What did You Grasp?</a:t>
            </a:r>
            <a:endParaRPr lang="en-US"/>
          </a:p>
        </p:txBody>
      </p:sp>
      <p:sp>
        <p:nvSpPr>
          <p:cNvPr id="417" name="Google Shape;417;p72"/>
          <p:cNvSpPr txBox="1">
            <a:spLocks noGrp="1"/>
          </p:cNvSpPr>
          <p:nvPr>
            <p:ph type="body" sz="quarter" idx="26"/>
          </p:nvPr>
        </p:nvSpPr>
        <p:spPr/>
        <p:txBody>
          <a:bodyPr/>
          <a:lstStyle/>
          <a:p>
            <a:r>
              <a:rPr lang="en-US" smtClean="0"/>
              <a:t>1,	Fill in the blank.</a:t>
            </a:r>
          </a:p>
          <a:p>
            <a:r>
              <a:rPr lang="en-US" smtClean="0"/>
              <a:t>	Continuous feedback should be…………….</a:t>
            </a:r>
          </a:p>
          <a:p>
            <a:pPr lvl="1"/>
            <a:r>
              <a:rPr lang="en-US" smtClean="0"/>
              <a:t>Actionable</a:t>
            </a:r>
          </a:p>
          <a:p>
            <a:pPr lvl="1"/>
            <a:r>
              <a:rPr lang="en-US" smtClean="0"/>
              <a:t>Measured</a:t>
            </a:r>
          </a:p>
          <a:p>
            <a:pPr lvl="1"/>
            <a:r>
              <a:rPr lang="en-US" smtClean="0"/>
              <a:t>Ignored</a:t>
            </a:r>
          </a:p>
          <a:p>
            <a:pPr lvl="1"/>
            <a:r>
              <a:rPr lang="en-US" smtClean="0"/>
              <a:t>Small</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3"/>
          <p:cNvSpPr txBox="1">
            <a:spLocks noGrp="1"/>
          </p:cNvSpPr>
          <p:nvPr>
            <p:ph type="title"/>
          </p:nvPr>
        </p:nvSpPr>
        <p:spPr/>
        <p:txBody>
          <a:bodyPr/>
          <a:lstStyle/>
          <a:p>
            <a:r>
              <a:rPr lang="en-US" smtClean="0"/>
              <a:t>What did You Grasp?</a:t>
            </a:r>
            <a:endParaRPr lang="en-US"/>
          </a:p>
        </p:txBody>
      </p:sp>
      <p:sp>
        <p:nvSpPr>
          <p:cNvPr id="423" name="Google Shape;423;p73"/>
          <p:cNvSpPr txBox="1">
            <a:spLocks noGrp="1"/>
          </p:cNvSpPr>
          <p:nvPr>
            <p:ph type="body" sz="quarter" idx="26"/>
          </p:nvPr>
        </p:nvSpPr>
        <p:spPr/>
        <p:txBody>
          <a:bodyPr/>
          <a:lstStyle/>
          <a:p>
            <a:r>
              <a:rPr lang="en-US" smtClean="0"/>
              <a:t>2.	Fill in the blank. </a:t>
            </a:r>
          </a:p>
          <a:p>
            <a:r>
              <a:rPr lang="en-US" smtClean="0"/>
              <a:t>	 __________ reports comes under continuous feedback</a:t>
            </a:r>
          </a:p>
          <a:p>
            <a:pPr lvl="1"/>
            <a:r>
              <a:rPr lang="en-US" smtClean="0"/>
              <a:t>Number of resources</a:t>
            </a:r>
          </a:p>
          <a:p>
            <a:pPr lvl="1"/>
            <a:r>
              <a:rPr lang="en-US" smtClean="0"/>
              <a:t>Failed smoke tests</a:t>
            </a:r>
          </a:p>
          <a:p>
            <a:pPr lvl="1"/>
            <a:r>
              <a:rPr lang="en-US" smtClean="0"/>
              <a:t>Product Training </a:t>
            </a:r>
          </a:p>
          <a:p>
            <a:pPr lvl="1"/>
            <a:r>
              <a:rPr lang="en-US" smtClean="0"/>
              <a:t>None of the above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title"/>
          </p:nvPr>
        </p:nvSpPr>
        <p:spPr/>
        <p:txBody>
          <a:bodyPr/>
          <a:lstStyle/>
          <a:p>
            <a:r>
              <a:rPr lang="en-US" smtClean="0"/>
              <a:t>Module Topics</a:t>
            </a:r>
            <a:endParaRPr lang="en-US"/>
          </a:p>
        </p:txBody>
      </p:sp>
      <p:sp>
        <p:nvSpPr>
          <p:cNvPr id="127" name="Google Shape;127;p29"/>
          <p:cNvSpPr txBox="1">
            <a:spLocks noGrp="1"/>
          </p:cNvSpPr>
          <p:nvPr>
            <p:ph type="body" idx="2"/>
          </p:nvPr>
        </p:nvSpPr>
        <p:spPr/>
        <p:txBody>
          <a:bodyPr/>
          <a:lstStyle/>
          <a:p>
            <a:r>
              <a:rPr lang="en-US" smtClean="0"/>
              <a:t>Let us take a quick look at the topics that we will cover in this module:</a:t>
            </a:r>
          </a:p>
          <a:p>
            <a:pPr lvl="1"/>
            <a:r>
              <a:rPr lang="en-US" smtClean="0"/>
              <a:t>1.3.7 Continuous feedback</a:t>
            </a:r>
          </a:p>
          <a:p>
            <a:pPr lvl="2"/>
            <a:r>
              <a:rPr lang="en-US" smtClean="0"/>
              <a:t>1.3.7.1 Continuous Feedback should be</a:t>
            </a:r>
          </a:p>
          <a:p>
            <a:pPr lvl="2"/>
            <a:r>
              <a:rPr lang="en-US" smtClean="0"/>
              <a:t>1.3.7.2 Continuous Feedback should not be</a:t>
            </a:r>
          </a:p>
          <a:p>
            <a:pPr lvl="2"/>
            <a:r>
              <a:rPr lang="en-US" smtClean="0"/>
              <a:t>1.3.7.3 Continuous Feedback rules</a:t>
            </a:r>
          </a:p>
          <a:p>
            <a:pPr lvl="1"/>
            <a:r>
              <a:rPr lang="en-US" smtClean="0"/>
              <a:t>1.3.8 Compuware DevOps transformation case study</a:t>
            </a:r>
          </a:p>
          <a:p>
            <a:endParaRPr lang="en-US" smtClean="0"/>
          </a:p>
          <a:p>
            <a:endParaRPr lang="en-US" smtClean="0"/>
          </a:p>
          <a:p>
            <a:endParaRPr lang="en-US" smtClean="0"/>
          </a:p>
          <a:p>
            <a:endParaRPr lang="en-US" smtClean="0"/>
          </a:p>
          <a:p>
            <a:pPr lvl="1"/>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4"/>
          <p:cNvSpPr txBox="1">
            <a:spLocks noGrp="1"/>
          </p:cNvSpPr>
          <p:nvPr>
            <p:ph type="title"/>
          </p:nvPr>
        </p:nvSpPr>
        <p:spPr/>
        <p:txBody>
          <a:bodyPr/>
          <a:lstStyle/>
          <a:p>
            <a:r>
              <a:rPr lang="en-US" smtClean="0"/>
              <a:t>What did You Grasp?</a:t>
            </a:r>
            <a:endParaRPr lang="en-US"/>
          </a:p>
        </p:txBody>
      </p:sp>
      <p:sp>
        <p:nvSpPr>
          <p:cNvPr id="429" name="Google Shape;429;p74"/>
          <p:cNvSpPr txBox="1">
            <a:spLocks noGrp="1"/>
          </p:cNvSpPr>
          <p:nvPr>
            <p:ph type="body" sz="quarter" idx="26"/>
          </p:nvPr>
        </p:nvSpPr>
        <p:spPr/>
        <p:txBody>
          <a:bodyPr/>
          <a:lstStyle/>
          <a:p>
            <a:r>
              <a:rPr lang="en-US" smtClean="0"/>
              <a:t>3.	State True or False. </a:t>
            </a:r>
          </a:p>
          <a:p>
            <a:r>
              <a:rPr lang="en-US" smtClean="0"/>
              <a:t>	Continuous feedback is essential to application release and deployment. </a:t>
            </a:r>
          </a:p>
          <a:p>
            <a:pPr lvl="1"/>
            <a:r>
              <a:rPr lang="en-US" smtClean="0"/>
              <a:t>True</a:t>
            </a:r>
          </a:p>
          <a:p>
            <a:pPr lvl="1"/>
            <a:r>
              <a:rPr lang="en-US" smtClean="0"/>
              <a:t>False</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75"/>
          <p:cNvSpPr txBox="1">
            <a:spLocks noGrp="1"/>
          </p:cNvSpPr>
          <p:nvPr>
            <p:ph type="title"/>
          </p:nvPr>
        </p:nvSpPr>
        <p:spPr/>
        <p:txBody>
          <a:bodyPr/>
          <a:lstStyle/>
          <a:p>
            <a:r>
              <a:rPr lang="en-US" smtClean="0"/>
              <a:t>Group Discussion</a:t>
            </a:r>
            <a:endParaRPr lang="en-US" dirty="0"/>
          </a:p>
        </p:txBody>
      </p:sp>
      <p:sp>
        <p:nvSpPr>
          <p:cNvPr id="6" name="Text Placeholder 5"/>
          <p:cNvSpPr>
            <a:spLocks noGrp="1"/>
          </p:cNvSpPr>
          <p:nvPr>
            <p:ph type="body" idx="2"/>
          </p:nvPr>
        </p:nvSpPr>
        <p:spPr/>
        <p:txBody>
          <a:bodyPr/>
          <a:lstStyle/>
          <a:p>
            <a:r>
              <a:rPr lang="en-US" dirty="0" smtClean="0"/>
              <a:t> </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650"/>
            <a:ext cx="12192000" cy="424017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6"/>
          <p:cNvSpPr txBox="1">
            <a:spLocks noGrp="1"/>
          </p:cNvSpPr>
          <p:nvPr>
            <p:ph type="title"/>
          </p:nvPr>
        </p:nvSpPr>
        <p:spPr/>
        <p:txBody>
          <a:bodyPr/>
          <a:lstStyle/>
          <a:p>
            <a:r>
              <a:rPr lang="en-US" smtClean="0"/>
              <a:t>1.3.8 Compuware DevOps Transformation Case Study</a:t>
            </a:r>
            <a:endParaRPr lang="en-US"/>
          </a:p>
        </p:txBody>
      </p:sp>
      <p:sp>
        <p:nvSpPr>
          <p:cNvPr id="441" name="Google Shape;441;p76"/>
          <p:cNvSpPr txBox="1">
            <a:spLocks noGrp="1"/>
          </p:cNvSpPr>
          <p:nvPr>
            <p:ph type="body" idx="2"/>
          </p:nvPr>
        </p:nvSpPr>
        <p:spPr/>
        <p:txBody>
          <a:bodyPr/>
          <a:lstStyle/>
          <a:p>
            <a:r>
              <a:rPr lang="en-US" dirty="0" smtClean="0"/>
              <a:t> </a:t>
            </a:r>
            <a:endParaRPr lang="en-US" dirty="0"/>
          </a:p>
        </p:txBody>
      </p:sp>
      <p:grpSp>
        <p:nvGrpSpPr>
          <p:cNvPr id="4" name="Group 3"/>
          <p:cNvGrpSpPr/>
          <p:nvPr/>
        </p:nvGrpSpPr>
        <p:grpSpPr>
          <a:xfrm>
            <a:off x="514351" y="1858718"/>
            <a:ext cx="10778678" cy="2727796"/>
            <a:chOff x="372938" y="1592018"/>
            <a:chExt cx="4862938" cy="2727796"/>
          </a:xfrm>
        </p:grpSpPr>
        <p:sp>
          <p:nvSpPr>
            <p:cNvPr id="5" name="Rounded Rectangle 4"/>
            <p:cNvSpPr/>
            <p:nvPr/>
          </p:nvSpPr>
          <p:spPr>
            <a:xfrm>
              <a:off x="508000" y="1592018"/>
              <a:ext cx="4727876" cy="2727796"/>
            </a:xfrm>
            <a:prstGeom prst="roundRect">
              <a:avLst>
                <a:gd name="adj" fmla="val 8557"/>
              </a:avLst>
            </a:prstGeom>
            <a:solidFill>
              <a:schemeClr val="accent6">
                <a:lumMod val="20000"/>
                <a:lumOff val="80000"/>
              </a:schemeClr>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365760" tIns="182880" rtlCol="0" anchor="t"/>
            <a:lstStyle/>
            <a:p>
              <a:pPr marL="344479" lvl="1" indent="-342891">
                <a:spcBef>
                  <a:spcPts val="600"/>
                </a:spcBef>
                <a:buSzPts val="1800"/>
                <a:buFont typeface="Noto Sans Symbols"/>
                <a:buChar char="⇥"/>
              </a:pPr>
              <a:r>
                <a:rPr lang="en-US" sz="1800" dirty="0">
                  <a:solidFill>
                    <a:srgbClr val="000000"/>
                  </a:solidFill>
                  <a:cs typeface="Arial"/>
                </a:rPr>
                <a:t>Compuware was following Waterfall model for 40 years.</a:t>
              </a:r>
            </a:p>
            <a:p>
              <a:pPr marL="344479" lvl="1" indent="-342891">
                <a:spcBef>
                  <a:spcPts val="600"/>
                </a:spcBef>
                <a:buSzPts val="1800"/>
                <a:buFont typeface="Noto Sans Symbols"/>
                <a:buChar char="⇥"/>
              </a:pPr>
              <a:r>
                <a:rPr lang="en-US" sz="1800" dirty="0">
                  <a:solidFill>
                    <a:srgbClr val="000000"/>
                  </a:solidFill>
                  <a:cs typeface="Arial"/>
                </a:rPr>
                <a:t>They are a slow-moving development organization.</a:t>
              </a:r>
            </a:p>
            <a:p>
              <a:pPr marL="344479" lvl="1" indent="-342891">
                <a:spcBef>
                  <a:spcPts val="600"/>
                </a:spcBef>
                <a:buSzPts val="1800"/>
                <a:buFont typeface="Noto Sans Symbols"/>
                <a:buChar char="⇥"/>
              </a:pPr>
              <a:r>
                <a:rPr lang="en-US" sz="1800" dirty="0">
                  <a:solidFill>
                    <a:srgbClr val="000000"/>
                  </a:solidFill>
                  <a:cs typeface="Arial"/>
                </a:rPr>
                <a:t>They were trying to compete in the digital economy, which requires you to be fast, (fast beats slow).</a:t>
              </a:r>
            </a:p>
            <a:p>
              <a:pPr marL="344479" lvl="1" indent="-342891">
                <a:spcBef>
                  <a:spcPts val="600"/>
                </a:spcBef>
                <a:buSzPts val="1800"/>
                <a:buFont typeface="Noto Sans Symbols"/>
                <a:buChar char="⇥"/>
              </a:pPr>
              <a:r>
                <a:rPr lang="en-US" sz="1800" dirty="0">
                  <a:solidFill>
                    <a:srgbClr val="000000"/>
                  </a:solidFill>
                  <a:cs typeface="Arial"/>
                </a:rPr>
                <a:t>They needed to be innovative, and have lot of new ideas. Ideation is the key to success in the new economy.</a:t>
              </a:r>
            </a:p>
            <a:p>
              <a:pPr marL="344479" lvl="1" indent="-342891">
                <a:spcBef>
                  <a:spcPts val="600"/>
                </a:spcBef>
                <a:buSzPts val="1800"/>
                <a:buFont typeface="Noto Sans Symbols"/>
                <a:buChar char="⇥"/>
              </a:pPr>
              <a:r>
                <a:rPr lang="en-US" sz="1800" dirty="0">
                  <a:solidFill>
                    <a:srgbClr val="000000"/>
                  </a:solidFill>
                  <a:cs typeface="Arial"/>
                </a:rPr>
                <a:t>Being a software vendor they need to maintain quality.</a:t>
              </a:r>
            </a:p>
          </p:txBody>
        </p:sp>
        <p:sp>
          <p:nvSpPr>
            <p:cNvPr id="6" name="Rounded Rectangle 5"/>
            <p:cNvSpPr/>
            <p:nvPr/>
          </p:nvSpPr>
          <p:spPr>
            <a:xfrm rot="16200000">
              <a:off x="-396861" y="2708982"/>
              <a:ext cx="1785835" cy="246238"/>
            </a:xfrm>
            <a:prstGeom prst="roundRect">
              <a:avLst>
                <a:gd name="adj" fmla="val 26282"/>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28594" algn="ctr">
                <a:spcBef>
                  <a:spcPts val="600"/>
                </a:spcBef>
                <a:spcAft>
                  <a:spcPts val="600"/>
                </a:spcAft>
                <a:buSzPts val="1800"/>
              </a:pPr>
              <a:r>
                <a:rPr lang="en-US" sz="2000" b="1" spc="-30" dirty="0">
                  <a:solidFill>
                    <a:schemeClr val="bg1"/>
                  </a:solidFill>
                  <a:cs typeface="Arial"/>
                </a:rPr>
                <a:t>Challenges</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7"/>
          <p:cNvSpPr txBox="1">
            <a:spLocks noGrp="1"/>
          </p:cNvSpPr>
          <p:nvPr>
            <p:ph type="title"/>
          </p:nvPr>
        </p:nvSpPr>
        <p:spPr/>
        <p:txBody>
          <a:bodyPr/>
          <a:lstStyle/>
          <a:p>
            <a:r>
              <a:rPr lang="en-US" dirty="0" smtClean="0"/>
              <a:t>1.3.8.1 Compuware - </a:t>
            </a:r>
            <a:r>
              <a:rPr lang="en-US" dirty="0" err="1" smtClean="0"/>
              <a:t>DevOps</a:t>
            </a:r>
            <a:r>
              <a:rPr lang="en-US" dirty="0" smtClean="0"/>
              <a:t> </a:t>
            </a:r>
            <a:r>
              <a:rPr lang="en-US" dirty="0" err="1" smtClean="0"/>
              <a:t>Toolchain</a:t>
            </a:r>
            <a:r>
              <a:rPr lang="en-US" dirty="0" smtClean="0"/>
              <a:t> </a:t>
            </a:r>
            <a:endParaRPr lang="en-US" dirty="0"/>
          </a:p>
        </p:txBody>
      </p:sp>
      <p:sp>
        <p:nvSpPr>
          <p:cNvPr id="4" name="Text Placeholder 3"/>
          <p:cNvSpPr>
            <a:spLocks noGrp="1"/>
          </p:cNvSpPr>
          <p:nvPr>
            <p:ph type="body" idx="2"/>
          </p:nvPr>
        </p:nvSpPr>
        <p:spPr/>
        <p:txBody>
          <a:bodyPr/>
          <a:lstStyle/>
          <a:p>
            <a:r>
              <a:rPr lang="en-US" smtClean="0"/>
              <a:t> </a:t>
            </a:r>
            <a:endParaRPr lang="en-US" dirty="0"/>
          </a:p>
        </p:txBody>
      </p:sp>
      <p:grpSp>
        <p:nvGrpSpPr>
          <p:cNvPr id="2" name="Group 1"/>
          <p:cNvGrpSpPr/>
          <p:nvPr/>
        </p:nvGrpSpPr>
        <p:grpSpPr>
          <a:xfrm>
            <a:off x="1666505" y="1150818"/>
            <a:ext cx="8723111" cy="5243672"/>
            <a:chOff x="1666505" y="1188918"/>
            <a:chExt cx="8723111" cy="5243672"/>
          </a:xfrm>
        </p:grpSpPr>
        <p:pic>
          <p:nvPicPr>
            <p:cNvPr id="2050" name="Picture 2" descr="16&#10;Key&#10;Debug Code&#10;Compuware DevOps Toolchain&#10;Ideation&#10;Agile Process&#10;Project Management&#10;Develop&#10;Code Editing Application Un..."/>
            <p:cNvPicPr>
              <a:picLocks noChangeAspect="1" noChangeArrowheads="1"/>
            </p:cNvPicPr>
            <p:nvPr/>
          </p:nvPicPr>
          <p:blipFill rotWithShape="1">
            <a:blip r:embed="rId3">
              <a:extLst>
                <a:ext uri="{28A0092B-C50C-407E-A947-70E740481C1C}">
                  <a14:useLocalDpi xmlns:a14="http://schemas.microsoft.com/office/drawing/2010/main" val="0"/>
                </a:ext>
              </a:extLst>
            </a:blip>
            <a:srcRect t="13802" b="10416"/>
            <a:stretch/>
          </p:blipFill>
          <p:spPr bwMode="auto">
            <a:xfrm>
              <a:off x="1666505" y="1474728"/>
              <a:ext cx="8723111" cy="49578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66505" y="1188918"/>
              <a:ext cx="8723111" cy="369332"/>
            </a:xfrm>
            <a:prstGeom prst="rect">
              <a:avLst/>
            </a:prstGeom>
            <a:solidFill>
              <a:srgbClr val="44546A"/>
            </a:solidFill>
          </p:spPr>
          <p:txBody>
            <a:bodyPr wrap="none">
              <a:noAutofit/>
            </a:bodyPr>
            <a:lstStyle/>
            <a:p>
              <a:pPr algn="ctr"/>
              <a:r>
                <a:rPr lang="en-US" sz="1800" b="1" dirty="0" smtClean="0">
                  <a:solidFill>
                    <a:schemeClr val="bg1"/>
                  </a:solidFill>
                </a:rPr>
                <a:t>COMPUWARE - DEVOPS TOOLCHAIN</a:t>
              </a:r>
              <a:endParaRPr lang="en-US" sz="1800" b="1" dirty="0">
                <a:solidFill>
                  <a:schemeClr val="bg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8"/>
          <p:cNvSpPr txBox="1">
            <a:spLocks noGrp="1"/>
          </p:cNvSpPr>
          <p:nvPr>
            <p:ph type="title"/>
          </p:nvPr>
        </p:nvSpPr>
        <p:spPr/>
        <p:txBody>
          <a:bodyPr/>
          <a:lstStyle/>
          <a:p>
            <a:r>
              <a:rPr lang="en-US" smtClean="0"/>
              <a:t>1.3.8.2 Compuware - DevOps Metrics that matter</a:t>
            </a:r>
            <a:endParaRPr lang="en-US"/>
          </a:p>
        </p:txBody>
      </p:sp>
      <p:sp>
        <p:nvSpPr>
          <p:cNvPr id="5" name="Text Placeholder 4"/>
          <p:cNvSpPr>
            <a:spLocks noGrp="1"/>
          </p:cNvSpPr>
          <p:nvPr>
            <p:ph type="body" idx="2"/>
          </p:nvPr>
        </p:nvSpPr>
        <p:spPr/>
        <p:txBody>
          <a:bodyPr/>
          <a:lstStyle/>
          <a:p>
            <a:r>
              <a:rPr lang="en-US" dirty="0" smtClean="0"/>
              <a:t> </a:t>
            </a:r>
            <a:endParaRPr lang="en-US" dirty="0"/>
          </a:p>
        </p:txBody>
      </p:sp>
      <p:grpSp>
        <p:nvGrpSpPr>
          <p:cNvPr id="3" name="Group 2"/>
          <p:cNvGrpSpPr/>
          <p:nvPr/>
        </p:nvGrpSpPr>
        <p:grpSpPr>
          <a:xfrm>
            <a:off x="1689100" y="1409699"/>
            <a:ext cx="8432800" cy="4492695"/>
            <a:chOff x="1689100" y="1768405"/>
            <a:chExt cx="8432800" cy="4492695"/>
          </a:xfrm>
        </p:grpSpPr>
        <p:sp>
          <p:nvSpPr>
            <p:cNvPr id="2" name="Rectangle 1"/>
            <p:cNvSpPr/>
            <p:nvPr/>
          </p:nvSpPr>
          <p:spPr>
            <a:xfrm>
              <a:off x="1689100" y="1768405"/>
              <a:ext cx="8432800" cy="44926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dk2"/>
                  </a:solidFill>
                </a:rPr>
                <a:t>COMPUWARE - DEVOPS METRICS</a:t>
              </a:r>
              <a:endParaRPr lang="en-US" b="1" dirty="0"/>
            </a:p>
          </p:txBody>
        </p:sp>
        <p:pic>
          <p:nvPicPr>
            <p:cNvPr id="1026" name="Picture 2" descr="17&#10;Speed and Quality Through DevOps and Agile Development&#10;Compuware Case Study*&#10;*YOY results&#10; "/>
            <p:cNvPicPr>
              <a:picLocks noChangeAspect="1" noChangeArrowheads="1"/>
            </p:cNvPicPr>
            <p:nvPr/>
          </p:nvPicPr>
          <p:blipFill rotWithShape="1">
            <a:blip r:embed="rId3">
              <a:extLst>
                <a:ext uri="{28A0092B-C50C-407E-A947-70E740481C1C}">
                  <a14:useLocalDpi xmlns:a14="http://schemas.microsoft.com/office/drawing/2010/main" val="0"/>
                </a:ext>
              </a:extLst>
            </a:blip>
            <a:srcRect l="11402" t="31574" r="10602" b="20320"/>
            <a:stretch/>
          </p:blipFill>
          <p:spPr bwMode="auto">
            <a:xfrm>
              <a:off x="2082799" y="2643633"/>
              <a:ext cx="7607301" cy="35189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17&#10;Speed and Quality Through DevOps and Agile Development&#10;Compuware Case Study*&#10;*YOY results&#10; "/>
            <p:cNvPicPr>
              <a:picLocks noChangeAspect="1" noChangeArrowheads="1"/>
            </p:cNvPicPr>
            <p:nvPr/>
          </p:nvPicPr>
          <p:blipFill rotWithShape="1">
            <a:blip r:embed="rId3">
              <a:extLst>
                <a:ext uri="{28A0092B-C50C-407E-A947-70E740481C1C}">
                  <a14:useLocalDpi xmlns:a14="http://schemas.microsoft.com/office/drawing/2010/main" val="0"/>
                </a:ext>
              </a:extLst>
            </a:blip>
            <a:srcRect l="3826" t="15864" r="9173" b="75375"/>
            <a:stretch/>
          </p:blipFill>
          <p:spPr bwMode="auto">
            <a:xfrm>
              <a:off x="2755900" y="2172882"/>
              <a:ext cx="6375400" cy="48141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9"/>
          <p:cNvSpPr txBox="1">
            <a:spLocks noGrp="1"/>
          </p:cNvSpPr>
          <p:nvPr>
            <p:ph type="title"/>
          </p:nvPr>
        </p:nvSpPr>
        <p:spPr/>
        <p:txBody>
          <a:bodyPr/>
          <a:lstStyle/>
          <a:p>
            <a:r>
              <a:rPr lang="en-US" smtClean="0"/>
              <a:t>In a nutshell, we learnt</a:t>
            </a:r>
            <a:endParaRPr lang="en-US" dirty="0"/>
          </a:p>
        </p:txBody>
      </p:sp>
      <p:sp>
        <p:nvSpPr>
          <p:cNvPr id="461" name="Google Shape;461;p79"/>
          <p:cNvSpPr txBox="1">
            <a:spLocks noGrp="1"/>
          </p:cNvSpPr>
          <p:nvPr>
            <p:ph type="body" idx="2"/>
          </p:nvPr>
        </p:nvSpPr>
        <p:spPr/>
        <p:txBody>
          <a:bodyPr/>
          <a:lstStyle/>
          <a:p>
            <a:pPr lvl="1"/>
            <a:r>
              <a:rPr lang="en-US" smtClean="0"/>
              <a:t>Releasing an application to production</a:t>
            </a:r>
          </a:p>
          <a:p>
            <a:pPr lvl="1"/>
            <a:r>
              <a:rPr lang="en-US" smtClean="0"/>
              <a:t>CD engineering practices</a:t>
            </a:r>
          </a:p>
          <a:p>
            <a:pPr lvl="1"/>
            <a:r>
              <a:rPr lang="en-US" smtClean="0"/>
              <a:t>Continuous Development &amp; Integration </a:t>
            </a:r>
          </a:p>
          <a:p>
            <a:pPr lvl="1"/>
            <a:r>
              <a:rPr lang="en-US" smtClean="0"/>
              <a:t>Continuous testing &amp; promotion of builds</a:t>
            </a:r>
          </a:p>
          <a:p>
            <a:pPr lvl="1"/>
            <a:r>
              <a:rPr lang="en-US" smtClean="0"/>
              <a:t>Continuous Deployment to successive environments until before Production </a:t>
            </a:r>
          </a:p>
          <a:p>
            <a:pPr lvl="1"/>
            <a:r>
              <a:rPr lang="en-US" smtClean="0"/>
              <a:t>Continuous monitoring for the delivery pipeline</a:t>
            </a:r>
          </a:p>
          <a:p>
            <a:pPr lvl="1"/>
            <a:r>
              <a:rPr lang="en-US" smtClean="0"/>
              <a:t>Continuous feedback</a:t>
            </a:r>
          </a:p>
          <a:p>
            <a:pPr lvl="1"/>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b="1" dirty="0" smtClean="0"/>
              <a:t>Next Module 4:</a:t>
            </a:r>
            <a:r>
              <a:rPr lang="en-US" dirty="0" smtClean="0"/>
              <a:t> </a:t>
            </a:r>
            <a:endParaRPr lang="en-US" dirty="0"/>
          </a:p>
        </p:txBody>
      </p:sp>
    </p:spTree>
    <p:extLst>
      <p:ext uri="{BB962C8B-B14F-4D97-AF65-F5344CB8AC3E}">
        <p14:creationId xmlns:p14="http://schemas.microsoft.com/office/powerpoint/2010/main" val="241824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txBox="1">
            <a:spLocks noGrp="1"/>
          </p:cNvSpPr>
          <p:nvPr>
            <p:ph type="title"/>
          </p:nvPr>
        </p:nvSpPr>
        <p:spPr/>
        <p:txBody>
          <a:bodyPr/>
          <a:lstStyle/>
          <a:p>
            <a:r>
              <a:rPr lang="en-US" smtClean="0"/>
              <a:t>1.3.1 CD</a:t>
            </a:r>
            <a:endParaRPr lang="en-US"/>
          </a:p>
        </p:txBody>
      </p:sp>
      <p:sp>
        <p:nvSpPr>
          <p:cNvPr id="133" name="Google Shape;133;p30"/>
          <p:cNvSpPr txBox="1">
            <a:spLocks noGrp="1"/>
          </p:cNvSpPr>
          <p:nvPr>
            <p:ph type="body" idx="2"/>
          </p:nvPr>
        </p:nvSpPr>
        <p:spPr/>
        <p:txBody>
          <a:bodyPr/>
          <a:lstStyle/>
          <a:p>
            <a:r>
              <a:rPr lang="en-US" smtClean="0"/>
              <a:t> </a:t>
            </a:r>
            <a:endParaRPr lang="en-US" dirty="0"/>
          </a:p>
        </p:txBody>
      </p:sp>
      <p:grpSp>
        <p:nvGrpSpPr>
          <p:cNvPr id="4" name="Group 3"/>
          <p:cNvGrpSpPr/>
          <p:nvPr/>
        </p:nvGrpSpPr>
        <p:grpSpPr>
          <a:xfrm>
            <a:off x="507999" y="1282700"/>
            <a:ext cx="10922001" cy="2606548"/>
            <a:chOff x="508000" y="1282700"/>
            <a:chExt cx="4927600" cy="2606548"/>
          </a:xfrm>
        </p:grpSpPr>
        <p:sp>
          <p:nvSpPr>
            <p:cNvPr id="5" name="Rounded Rectangle 4"/>
            <p:cNvSpPr/>
            <p:nvPr/>
          </p:nvSpPr>
          <p:spPr>
            <a:xfrm>
              <a:off x="508000" y="1592018"/>
              <a:ext cx="4927600" cy="2297230"/>
            </a:xfrm>
            <a:prstGeom prst="roundRect">
              <a:avLst>
                <a:gd name="adj" fmla="val 3179"/>
              </a:avLst>
            </a:prstGeom>
            <a:solidFill>
              <a:schemeClr val="accent6">
                <a:lumMod val="20000"/>
                <a:lumOff val="80000"/>
              </a:schemeClr>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182880" tIns="457200" rtlCol="0" anchor="t"/>
            <a:lstStyle/>
            <a:p>
              <a:pPr marL="344479" lvl="1" indent="-342891">
                <a:spcBef>
                  <a:spcPts val="600"/>
                </a:spcBef>
                <a:buSzPts val="1800"/>
                <a:buFont typeface="Noto Sans Symbols"/>
                <a:buChar char="⇥"/>
              </a:pPr>
              <a:r>
                <a:rPr lang="en-US" sz="1800" dirty="0">
                  <a:solidFill>
                    <a:srgbClr val="000000"/>
                  </a:solidFill>
                  <a:cs typeface="Arial"/>
                </a:rPr>
                <a:t>Every successful build passed all the automated tests</a:t>
              </a:r>
            </a:p>
            <a:p>
              <a:pPr marL="344479" lvl="1" indent="-342891">
                <a:spcBef>
                  <a:spcPts val="600"/>
                </a:spcBef>
                <a:buSzPts val="1800"/>
                <a:buFont typeface="Noto Sans Symbols"/>
                <a:buChar char="⇥"/>
              </a:pPr>
              <a:r>
                <a:rPr lang="en-US" sz="1800" dirty="0">
                  <a:solidFill>
                    <a:srgbClr val="000000"/>
                  </a:solidFill>
                  <a:cs typeface="Arial"/>
                </a:rPr>
                <a:t>The build quality is not compromised</a:t>
              </a:r>
            </a:p>
            <a:p>
              <a:pPr marL="344479" lvl="1" indent="-342891">
                <a:spcBef>
                  <a:spcPts val="600"/>
                </a:spcBef>
                <a:buSzPts val="1800"/>
                <a:buFont typeface="Noto Sans Symbols"/>
                <a:buChar char="⇥"/>
              </a:pPr>
              <a:r>
                <a:rPr lang="en-US" sz="1800" dirty="0">
                  <a:solidFill>
                    <a:srgbClr val="000000"/>
                  </a:solidFill>
                  <a:cs typeface="Arial"/>
                </a:rPr>
                <a:t>Continuous Delivery enables deploying code to certain environments (such as test and QA)</a:t>
              </a:r>
            </a:p>
            <a:p>
              <a:pPr marL="344479" lvl="1" indent="-342891">
                <a:spcBef>
                  <a:spcPts val="600"/>
                </a:spcBef>
                <a:buSzPts val="1800"/>
                <a:buFont typeface="Noto Sans Symbols"/>
                <a:buChar char="⇥"/>
              </a:pPr>
              <a:r>
                <a:rPr lang="en-US" sz="1800" dirty="0">
                  <a:solidFill>
                    <a:srgbClr val="000000"/>
                  </a:solidFill>
                  <a:cs typeface="Arial"/>
                </a:rPr>
                <a:t>As part of CD every successful build that has passed all the tests and quality gates, can potentially be deployed into production </a:t>
              </a:r>
            </a:p>
          </p:txBody>
        </p:sp>
        <p:sp>
          <p:nvSpPr>
            <p:cNvPr id="6" name="Rounded Rectangle 5"/>
            <p:cNvSpPr/>
            <p:nvPr/>
          </p:nvSpPr>
          <p:spPr>
            <a:xfrm>
              <a:off x="508000" y="1282700"/>
              <a:ext cx="4927600" cy="660400"/>
            </a:xfrm>
            <a:prstGeom prst="roundRect">
              <a:avLst>
                <a:gd name="adj" fmla="val 26282"/>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228594">
                <a:spcBef>
                  <a:spcPts val="600"/>
                </a:spcBef>
                <a:spcAft>
                  <a:spcPts val="600"/>
                </a:spcAft>
                <a:buSzPts val="1800"/>
              </a:pPr>
              <a:r>
                <a:rPr lang="en-US" sz="2000" b="1" dirty="0">
                  <a:solidFill>
                    <a:schemeClr val="bg1"/>
                  </a:solidFill>
                  <a:cs typeface="Arial"/>
                </a:rPr>
                <a:t>CD ensures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a:spLocks noGrp="1"/>
          </p:cNvSpPr>
          <p:nvPr>
            <p:ph type="title"/>
          </p:nvPr>
        </p:nvSpPr>
        <p:spPr/>
        <p:txBody>
          <a:bodyPr/>
          <a:lstStyle/>
          <a:p>
            <a:r>
              <a:rPr lang="en-US" smtClean="0"/>
              <a:t>1.3.1.1 Simple Delivery Pipeline</a:t>
            </a:r>
            <a:endParaRPr lang="en-US"/>
          </a:p>
        </p:txBody>
      </p:sp>
      <p:sp>
        <p:nvSpPr>
          <p:cNvPr id="7" name="Text Placeholder 6"/>
          <p:cNvSpPr>
            <a:spLocks noGrp="1"/>
          </p:cNvSpPr>
          <p:nvPr>
            <p:ph type="body" idx="2"/>
          </p:nvPr>
        </p:nvSpPr>
        <p:spPr/>
        <p:txBody>
          <a:bodyPr/>
          <a:lstStyle/>
          <a:p>
            <a:r>
              <a:rPr lang="en-US" dirty="0" smtClean="0"/>
              <a:t>  </a:t>
            </a:r>
            <a:endParaRPr lang="en-US" dirty="0"/>
          </a:p>
        </p:txBody>
      </p:sp>
      <p:grpSp>
        <p:nvGrpSpPr>
          <p:cNvPr id="19" name="Group 18"/>
          <p:cNvGrpSpPr/>
          <p:nvPr/>
        </p:nvGrpSpPr>
        <p:grpSpPr>
          <a:xfrm>
            <a:off x="1759458" y="1499616"/>
            <a:ext cx="8314944" cy="4706112"/>
            <a:chOff x="1207008" y="1499616"/>
            <a:chExt cx="8314944" cy="4706112"/>
          </a:xfrm>
        </p:grpSpPr>
        <p:sp>
          <p:nvSpPr>
            <p:cNvPr id="10" name="Rectangle 9"/>
            <p:cNvSpPr/>
            <p:nvPr/>
          </p:nvSpPr>
          <p:spPr>
            <a:xfrm>
              <a:off x="7651086" y="2004493"/>
              <a:ext cx="1581938" cy="109728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production</a:t>
              </a:r>
            </a:p>
            <a:p>
              <a:pPr algn="ctr"/>
              <a:r>
                <a:rPr lang="en-US" sz="1800" dirty="0" smtClean="0"/>
                <a:t>(manual)</a:t>
              </a:r>
              <a:endParaRPr lang="en-US" sz="1800" dirty="0"/>
            </a:p>
          </p:txBody>
        </p:sp>
        <p:sp>
          <p:nvSpPr>
            <p:cNvPr id="14" name="Rectangle 13"/>
            <p:cNvSpPr/>
            <p:nvPr/>
          </p:nvSpPr>
          <p:spPr>
            <a:xfrm>
              <a:off x="7651086" y="3488896"/>
              <a:ext cx="1581938" cy="109728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capacity testing (automated)</a:t>
              </a:r>
              <a:endParaRPr lang="en-US" sz="1800" dirty="0"/>
            </a:p>
          </p:txBody>
        </p:sp>
        <p:sp>
          <p:nvSpPr>
            <p:cNvPr id="15" name="Rectangle 14"/>
            <p:cNvSpPr/>
            <p:nvPr/>
          </p:nvSpPr>
          <p:spPr>
            <a:xfrm>
              <a:off x="7651086" y="4971798"/>
              <a:ext cx="1581938" cy="109728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UAT</a:t>
              </a:r>
            </a:p>
            <a:p>
              <a:pPr algn="ctr"/>
              <a:r>
                <a:rPr lang="en-US" sz="1800" dirty="0" smtClean="0"/>
                <a:t>(manual)</a:t>
              </a:r>
              <a:endParaRPr lang="en-US" sz="1800" dirty="0"/>
            </a:p>
          </p:txBody>
        </p:sp>
        <p:sp>
          <p:nvSpPr>
            <p:cNvPr id="16" name="Rectangle 15"/>
            <p:cNvSpPr/>
            <p:nvPr/>
          </p:nvSpPr>
          <p:spPr>
            <a:xfrm>
              <a:off x="4311384" y="4971798"/>
              <a:ext cx="1581937" cy="109728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exploratory testing </a:t>
              </a:r>
              <a:br>
                <a:rPr lang="en-US" sz="1800" dirty="0" smtClean="0"/>
              </a:br>
              <a:r>
                <a:rPr lang="en-US" sz="1800" dirty="0" smtClean="0"/>
                <a:t>(manual)</a:t>
              </a:r>
              <a:endParaRPr lang="en-US" sz="1800" dirty="0"/>
            </a:p>
          </p:txBody>
        </p:sp>
        <p:sp>
          <p:nvSpPr>
            <p:cNvPr id="17" name="Rectangle 16"/>
            <p:cNvSpPr/>
            <p:nvPr/>
          </p:nvSpPr>
          <p:spPr>
            <a:xfrm>
              <a:off x="4311384" y="3443606"/>
              <a:ext cx="1581937" cy="109728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acceptance stage (automated)</a:t>
              </a:r>
              <a:endParaRPr lang="en-US" sz="1800" dirty="0"/>
            </a:p>
          </p:txBody>
        </p:sp>
        <p:sp>
          <p:nvSpPr>
            <p:cNvPr id="11" name="Right Arrow 10"/>
            <p:cNvSpPr/>
            <p:nvPr/>
          </p:nvSpPr>
          <p:spPr>
            <a:xfrm>
              <a:off x="2893222" y="3938016"/>
              <a:ext cx="1392716" cy="304800"/>
            </a:xfrm>
            <a:prstGeom prst="rightArrow">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5893321" y="3921100"/>
              <a:ext cx="1718824" cy="338633"/>
            </a:xfrm>
            <a:prstGeom prst="rightArrow">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6453905" y="5502150"/>
              <a:ext cx="1158240" cy="304800"/>
            </a:xfrm>
            <a:prstGeom prst="rightArrow">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6453905" y="2400733"/>
              <a:ext cx="1158240" cy="304800"/>
            </a:xfrm>
            <a:prstGeom prst="rightArrow">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453905" y="2535936"/>
              <a:ext cx="154159" cy="3118614"/>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07008" y="1499616"/>
              <a:ext cx="8314944" cy="4706112"/>
            </a:xfrm>
            <a:prstGeom prst="roundRect">
              <a:avLst>
                <a:gd name="adj" fmla="val 2446"/>
              </a:avLst>
            </a:prstGeom>
            <a:noFill/>
            <a:ln w="571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SIMPLE DELIVERY PIPELINE</a:t>
              </a:r>
              <a:endParaRPr lang="en-US" b="1" dirty="0">
                <a:solidFill>
                  <a:schemeClr val="tx1"/>
                </a:solidFill>
              </a:endParaRPr>
            </a:p>
          </p:txBody>
        </p:sp>
        <p:sp>
          <p:nvSpPr>
            <p:cNvPr id="27" name="Right Arrow 26"/>
            <p:cNvSpPr/>
            <p:nvPr/>
          </p:nvSpPr>
          <p:spPr>
            <a:xfrm>
              <a:off x="2035757" y="5502150"/>
              <a:ext cx="2246006" cy="304800"/>
            </a:xfrm>
            <a:prstGeom prst="rightArrow">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35757" y="4451350"/>
              <a:ext cx="154159" cy="1203200"/>
            </a:xfrm>
            <a:prstGeom prst="rect">
              <a:avLst/>
            </a:prstGeom>
            <a:solidFill>
              <a:srgbClr val="0B9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345083" y="3488896"/>
              <a:ext cx="1581937" cy="109728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commit stage</a:t>
              </a:r>
            </a:p>
            <a:p>
              <a:pPr algn="ctr"/>
              <a:r>
                <a:rPr lang="en-US" sz="1800" dirty="0" smtClean="0"/>
                <a:t>(automated)</a:t>
              </a:r>
              <a:endParaRPr lang="en-US" sz="18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a:spLocks noGrp="1"/>
          </p:cNvSpPr>
          <p:nvPr>
            <p:ph type="title"/>
          </p:nvPr>
        </p:nvSpPr>
        <p:spPr/>
        <p:txBody>
          <a:bodyPr/>
          <a:lstStyle/>
          <a:p>
            <a:r>
              <a:rPr lang="en-US" smtClean="0"/>
              <a:t>1.3.1.2 Continuous Deployment Pipeline</a:t>
            </a:r>
            <a:endParaRPr lang="en-US"/>
          </a:p>
        </p:txBody>
      </p:sp>
      <p:sp>
        <p:nvSpPr>
          <p:cNvPr id="3" name="Text Placeholder 2"/>
          <p:cNvSpPr>
            <a:spLocks noGrp="1"/>
          </p:cNvSpPr>
          <p:nvPr>
            <p:ph type="body" idx="2"/>
          </p:nvPr>
        </p:nvSpPr>
        <p:spPr/>
        <p:txBody>
          <a:bodyPr/>
          <a:lstStyle/>
          <a:p>
            <a:r>
              <a:rPr lang="en-US" smtClean="0"/>
              <a:t> </a:t>
            </a:r>
            <a:endParaRPr lang="en-US" dirty="0"/>
          </a:p>
        </p:txBody>
      </p:sp>
      <p:grpSp>
        <p:nvGrpSpPr>
          <p:cNvPr id="26" name="Group 25"/>
          <p:cNvGrpSpPr/>
          <p:nvPr/>
        </p:nvGrpSpPr>
        <p:grpSpPr>
          <a:xfrm>
            <a:off x="2792710" y="1240854"/>
            <a:ext cx="7042013" cy="5107499"/>
            <a:chOff x="2589510" y="1240854"/>
            <a:chExt cx="7042013" cy="5107499"/>
          </a:xfrm>
        </p:grpSpPr>
        <p:sp>
          <p:nvSpPr>
            <p:cNvPr id="22" name="Rectangle 21"/>
            <p:cNvSpPr/>
            <p:nvPr/>
          </p:nvSpPr>
          <p:spPr>
            <a:xfrm>
              <a:off x="2589510" y="1387853"/>
              <a:ext cx="7042013" cy="4960500"/>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952750" y="1240854"/>
              <a:ext cx="6470650" cy="318998"/>
            </a:xfrm>
            <a:prstGeom prst="rect">
              <a:avLst/>
            </a:prstGeom>
            <a:solidFill>
              <a:srgbClr val="0CA46A"/>
            </a:solidFill>
          </p:spPr>
          <p:txBody>
            <a:bodyPr wrap="square">
              <a:spAutoFit/>
            </a:bodyPr>
            <a:lstStyle/>
            <a:p>
              <a:pPr marL="114300" lvl="0" algn="ctr">
                <a:lnSpc>
                  <a:spcPct val="115000"/>
                </a:lnSpc>
              </a:pPr>
              <a:r>
                <a:rPr lang="en-US" sz="1400" b="1" dirty="0" smtClean="0">
                  <a:solidFill>
                    <a:schemeClr val="bg1"/>
                  </a:solidFill>
                </a:rPr>
                <a:t>CONTINUOUS DEPLOYMENT PIPELINE</a:t>
              </a:r>
              <a:endParaRPr lang="en-US" sz="1400" b="1" dirty="0">
                <a:solidFill>
                  <a:schemeClr val="bg1"/>
                </a:solidFill>
              </a:endParaRPr>
            </a:p>
          </p:txBody>
        </p:sp>
        <p:pic>
          <p:nvPicPr>
            <p:cNvPr id="25" name="Picture 24"/>
            <p:cNvPicPr>
              <a:picLocks noChangeAspect="1"/>
            </p:cNvPicPr>
            <p:nvPr/>
          </p:nvPicPr>
          <p:blipFill>
            <a:blip r:embed="rId3"/>
            <a:stretch>
              <a:fillRect/>
            </a:stretch>
          </p:blipFill>
          <p:spPr>
            <a:xfrm>
              <a:off x="2739388" y="1559852"/>
              <a:ext cx="6684012" cy="466661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p:txBody>
          <a:bodyPr/>
          <a:lstStyle/>
          <a:p>
            <a:r>
              <a:rPr lang="en-US" smtClean="0"/>
              <a:t>What did You grasp?</a:t>
            </a:r>
            <a:endParaRPr lang="en-US"/>
          </a:p>
        </p:txBody>
      </p:sp>
      <p:sp>
        <p:nvSpPr>
          <p:cNvPr id="153" name="Google Shape;153;p33"/>
          <p:cNvSpPr txBox="1">
            <a:spLocks noGrp="1"/>
          </p:cNvSpPr>
          <p:nvPr>
            <p:ph type="body" sz="quarter" idx="26"/>
          </p:nvPr>
        </p:nvSpPr>
        <p:spPr/>
        <p:txBody>
          <a:bodyPr/>
          <a:lstStyle/>
          <a:p>
            <a:r>
              <a:rPr lang="en-US" smtClean="0"/>
              <a:t>1.	State True or False: </a:t>
            </a:r>
          </a:p>
          <a:p>
            <a:r>
              <a:rPr lang="en-US" smtClean="0"/>
              <a:t>	Deployment pipeline is the key to Continuous delivery.</a:t>
            </a:r>
          </a:p>
          <a:p>
            <a:pPr lvl="1"/>
            <a:r>
              <a:rPr lang="en-US" smtClean="0"/>
              <a:t>True</a:t>
            </a:r>
          </a:p>
          <a:p>
            <a:pPr lvl="1"/>
            <a:r>
              <a:rPr lang="en-US" smtClean="0"/>
              <a:t>False</a:t>
            </a:r>
            <a:endParaRPr lang="en-US" dirty="0" smtClean="0"/>
          </a:p>
        </p:txBody>
      </p:sp>
    </p:spTree>
  </p:cSld>
  <p:clrMapOvr>
    <a:masterClrMapping/>
  </p:clrMapOvr>
</p:sld>
</file>

<file path=ppt/theme/theme1.xml><?xml version="1.0" encoding="utf-8"?>
<a:theme xmlns:a="http://schemas.openxmlformats.org/drawingml/2006/main" name="DevOps_Semester 1_Mod5-Upes-Xebia-v1.0.0">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7287</Words>
  <Application>Microsoft Office PowerPoint</Application>
  <PresentationFormat>Widescreen</PresentationFormat>
  <Paragraphs>972</Paragraphs>
  <Slides>56</Slides>
  <Notes>55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Arial</vt:lpstr>
      <vt:lpstr>Calibri</vt:lpstr>
      <vt:lpstr>Noto Sans Symbols</vt:lpstr>
      <vt:lpstr>Open Sans</vt:lpstr>
      <vt:lpstr>Roboto</vt:lpstr>
      <vt:lpstr>Source Sans Pro</vt:lpstr>
      <vt:lpstr>Source Sans Pro Light</vt:lpstr>
      <vt:lpstr>Wingdings 3</vt:lpstr>
      <vt:lpstr>DevOps_Semester 1_Mod5-Upes-Xebia-v1.0.0</vt:lpstr>
      <vt:lpstr>Custom Design</vt:lpstr>
      <vt:lpstr>PowerPoint Presentation</vt:lpstr>
      <vt:lpstr>Module Objectives</vt:lpstr>
      <vt:lpstr>Module Topics</vt:lpstr>
      <vt:lpstr>Module Topics</vt:lpstr>
      <vt:lpstr>Module Topics</vt:lpstr>
      <vt:lpstr>1.3.1 CD</vt:lpstr>
      <vt:lpstr>1.3.1.1 Simple Delivery Pipeline</vt:lpstr>
      <vt:lpstr>1.3.1.2 Continuous Deployment Pipeline</vt:lpstr>
      <vt:lpstr>What did You grasp?</vt:lpstr>
      <vt:lpstr>1.3.1.3 Releasing an Application to Production</vt:lpstr>
      <vt:lpstr>1.3.1.3 Releasing an Application to Production (Contd.)</vt:lpstr>
      <vt:lpstr>1.3.1.4 Zero-Downtime Releases</vt:lpstr>
      <vt:lpstr>1.3.1.5 Rolling Back Deployments</vt:lpstr>
      <vt:lpstr>1.3.1.6 Blue-Green Deployments</vt:lpstr>
      <vt:lpstr>1.3.1.7 Canary Releasing</vt:lpstr>
      <vt:lpstr>1.3.1.8 Emergency Fixes</vt:lpstr>
      <vt:lpstr>What did You Grasp?</vt:lpstr>
      <vt:lpstr>What did You Grasp?</vt:lpstr>
      <vt:lpstr>What did You Grasp?</vt:lpstr>
      <vt:lpstr>What did You Grasp?</vt:lpstr>
      <vt:lpstr>1.3.2 Continuous Delivery Engineering Practices</vt:lpstr>
      <vt:lpstr>What did You Grasp?</vt:lpstr>
      <vt:lpstr>What did You Grasp?</vt:lpstr>
      <vt:lpstr>What did You Grasp?</vt:lpstr>
      <vt:lpstr>1.3.3 Continuous Development/Integration</vt:lpstr>
      <vt:lpstr>What did You Grasp?</vt:lpstr>
      <vt:lpstr>1.3.4 Continuous Testing</vt:lpstr>
      <vt:lpstr>1.3.4 Continuous Testing</vt:lpstr>
      <vt:lpstr>1.3.4 Continuous Testing Tools</vt:lpstr>
      <vt:lpstr>1.3.4 Continuous Testing Pipeline</vt:lpstr>
      <vt:lpstr> 1.3.4.1 Deploying and Promoting your Application</vt:lpstr>
      <vt:lpstr>1.3.4.1 Deploying and Promoting your Application (Contd..)</vt:lpstr>
      <vt:lpstr>1.3.4.2 Modeling Your Release Process and Promoting Builds</vt:lpstr>
      <vt:lpstr>What did You Grasp?</vt:lpstr>
      <vt:lpstr>What did You Grasp?</vt:lpstr>
      <vt:lpstr>What did You Grasp?</vt:lpstr>
      <vt:lpstr>1.3.5 Continuous Deployment to Successive Environments before Production</vt:lpstr>
      <vt:lpstr>1.3.6 Continuous Monitoring</vt:lpstr>
      <vt:lpstr>1.3.6.1 How does Continuous Monitoring Supports DevOPS</vt:lpstr>
      <vt:lpstr>1.3.6.2 Nagios Sample Report</vt:lpstr>
      <vt:lpstr>1.3.6.1 Benefits of Continuous Monitoring in a DevOps Pipeline</vt:lpstr>
      <vt:lpstr>What did You Grasp?</vt:lpstr>
      <vt:lpstr>What did You Grasp?</vt:lpstr>
      <vt:lpstr>1.3.7 Continuous Feedback</vt:lpstr>
      <vt:lpstr>1.3.7.1 Continuous Feedback </vt:lpstr>
      <vt:lpstr>1.3.7.2 Continuous Feedback </vt:lpstr>
      <vt:lpstr>1.3.7.3 Continuous Feedback Rules</vt:lpstr>
      <vt:lpstr>What did You Grasp?</vt:lpstr>
      <vt:lpstr>What did You Grasp?</vt:lpstr>
      <vt:lpstr>What did You Grasp?</vt:lpstr>
      <vt:lpstr>Group Discussion</vt:lpstr>
      <vt:lpstr>1.3.8 Compuware DevOps Transformation Case Study</vt:lpstr>
      <vt:lpstr>1.3.8.1 Compuware - DevOps Toolchain </vt:lpstr>
      <vt:lpstr>1.3.8.2 Compuware - DevOps Metrics that matter</vt:lpstr>
      <vt:lpstr>In a nutshell,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Mohan.Singh</dc:creator>
  <cp:lastModifiedBy>Windows User</cp:lastModifiedBy>
  <cp:revision>45</cp:revision>
  <dcterms:modified xsi:type="dcterms:W3CDTF">2019-07-01T19:25:56Z</dcterms:modified>
</cp:coreProperties>
</file>